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8"/>
  </p:notesMasterIdLst>
  <p:sldIdLst>
    <p:sldId id="265" r:id="rId2"/>
    <p:sldId id="257" r:id="rId3"/>
    <p:sldId id="258" r:id="rId4"/>
    <p:sldId id="259" r:id="rId5"/>
    <p:sldId id="260" r:id="rId6"/>
    <p:sldId id="264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505" autoAdjust="0"/>
  </p:normalViewPr>
  <p:slideViewPr>
    <p:cSldViewPr>
      <p:cViewPr>
        <p:scale>
          <a:sx n="107" d="100"/>
          <a:sy n="107" d="100"/>
        </p:scale>
        <p:origin x="-92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FAF6B-E5CF-44AF-BD1C-3118B9176F3B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9A7EF-E340-4FF7-B94D-B4CD89E5E95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724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dia’s kunnen bewerkt en/of gebruikt worden om het onderwerp</a:t>
            </a:r>
            <a:r>
              <a:rPr lang="nl-NL" baseline="0" dirty="0" smtClean="0"/>
              <a:t> ‘Pijn bij dementie’ toe te lichten; bij vragen </a:t>
            </a:r>
            <a:r>
              <a:rPr lang="nl-NL" baseline="0" dirty="0" err="1" smtClean="0"/>
              <a:t>p.bocken</a:t>
            </a:r>
            <a:r>
              <a:rPr lang="nl-NL" baseline="0" dirty="0" smtClean="0"/>
              <a:t>@</a:t>
            </a:r>
            <a:r>
              <a:rPr lang="nl-NL" baseline="0" err="1" smtClean="0"/>
              <a:t>mboutrecht</a:t>
            </a:r>
            <a:r>
              <a:rPr lang="nl-NL" baseline="0" smtClean="0"/>
              <a:t>.nl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6A88-4000-4747-A6AB-3EC51ECBE20A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9A7EF-E340-4FF7-B94D-B4CD89E5E95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569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3770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679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37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366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173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537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954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486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937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471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38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FFF97-FE7B-4F76-A491-70F61A81FDF3}" type="datetimeFigureOut">
              <a:rPr lang="nl-NL" smtClean="0"/>
              <a:pPr/>
              <a:t>23-08-2013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C5053-B255-4688-A6F3-BD7E7B784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786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mentiefilm.nl/" TargetMode="External"/><Relationship Id="rId4" Type="http://schemas.openxmlformats.org/officeDocument/2006/relationships/hyperlink" Target="http://youtu.be/cu4aX6omrUc" TargetMode="Externa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" y="0"/>
            <a:ext cx="9144000" cy="61563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7264" y="5257800"/>
            <a:ext cx="92674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Dia’s bij lesbrief 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‘Het voork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ómen van probleemgedrag’</a:t>
            </a:r>
            <a:endParaRPr lang="nl-NL" sz="3000" b="1" dirty="0">
              <a:solidFill>
                <a:schemeClr val="bg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E9091F"/>
                </a:solidFill>
              </a:rPr>
              <a:t>Voorkómen</a:t>
            </a:r>
            <a:r>
              <a:rPr lang="nl-NL" dirty="0" smtClean="0">
                <a:solidFill>
                  <a:srgbClr val="E9091F"/>
                </a:solidFill>
              </a:rPr>
              <a:t> </a:t>
            </a:r>
            <a:r>
              <a:rPr lang="nl-NL" dirty="0" smtClean="0">
                <a:solidFill>
                  <a:srgbClr val="E9091F"/>
                </a:solidFill>
              </a:rPr>
              <a:t>van </a:t>
            </a:r>
            <a:r>
              <a:rPr lang="nl-NL" dirty="0" smtClean="0">
                <a:solidFill>
                  <a:srgbClr val="E9091F"/>
                </a:solidFill>
              </a:rPr>
              <a:t>probleemgedrag</a:t>
            </a:r>
            <a:r>
              <a:rPr lang="nl-NL" dirty="0" smtClean="0">
                <a:solidFill>
                  <a:srgbClr val="E9091F"/>
                </a:solidFill>
              </a:rPr>
              <a:t/>
            </a:r>
            <a:br>
              <a:rPr lang="nl-NL" dirty="0" smtClean="0">
                <a:solidFill>
                  <a:srgbClr val="E9091F"/>
                </a:solidFill>
              </a:rPr>
            </a:br>
            <a:r>
              <a:rPr lang="nl-NL" sz="1800" dirty="0" smtClean="0">
                <a:solidFill>
                  <a:srgbClr val="E9091F"/>
                </a:solidFill>
              </a:rPr>
              <a:t>(4 belangrijke onderdelen volgens</a:t>
            </a:r>
            <a:r>
              <a:rPr lang="nl-NL" sz="1800" i="1" dirty="0" smtClean="0">
                <a:solidFill>
                  <a:srgbClr val="E9091F"/>
                </a:solidFill>
              </a:rPr>
              <a:t> </a:t>
            </a:r>
            <a:r>
              <a:rPr lang="nl-NL" sz="1800" i="1" dirty="0" err="1" smtClean="0">
                <a:solidFill>
                  <a:srgbClr val="E9091F"/>
                </a:solidFill>
              </a:rPr>
              <a:t>Verbraeck</a:t>
            </a:r>
            <a:r>
              <a:rPr lang="nl-NL" sz="1800" i="1" dirty="0" smtClean="0">
                <a:solidFill>
                  <a:srgbClr val="E9091F"/>
                </a:solidFill>
              </a:rPr>
              <a:t> en </a:t>
            </a:r>
            <a:r>
              <a:rPr lang="nl-NL" sz="1800" i="1" dirty="0" smtClean="0">
                <a:solidFill>
                  <a:srgbClr val="E9091F"/>
                </a:solidFill>
              </a:rPr>
              <a:t>van der </a:t>
            </a:r>
            <a:r>
              <a:rPr lang="nl-NL" sz="1800" i="1" dirty="0" smtClean="0">
                <a:solidFill>
                  <a:srgbClr val="E9091F"/>
                </a:solidFill>
              </a:rPr>
              <a:t>Plaats*</a:t>
            </a:r>
            <a:r>
              <a:rPr lang="nl-NL" sz="1800" dirty="0" smtClean="0">
                <a:solidFill>
                  <a:srgbClr val="E9091F"/>
                </a:solidFill>
              </a:rPr>
              <a:t>)</a:t>
            </a:r>
            <a:endParaRPr lang="nl-NL" sz="1800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</a:t>
            </a:r>
            <a:r>
              <a:rPr lang="nl-NL" dirty="0" smtClean="0"/>
              <a:t>e </a:t>
            </a:r>
            <a:r>
              <a:rPr lang="nl-NL" dirty="0" smtClean="0"/>
              <a:t>fysieke omgeving  (</a:t>
            </a:r>
            <a:r>
              <a:rPr lang="nl-NL" dirty="0" smtClean="0"/>
              <a:t>bouw, </a:t>
            </a:r>
            <a:r>
              <a:rPr lang="nl-NL" dirty="0" smtClean="0"/>
              <a:t>inrichting zowel binnen als buiten)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</a:t>
            </a:r>
            <a:r>
              <a:rPr lang="nl-NL" dirty="0" smtClean="0"/>
              <a:t>e </a:t>
            </a:r>
            <a:r>
              <a:rPr lang="nl-NL" dirty="0" smtClean="0"/>
              <a:t>werkprocessen (bijv. hoe er met elkaar opgestaan wordt, hoe er gegeten wordt</a:t>
            </a:r>
            <a:r>
              <a:rPr lang="nl-NL" dirty="0" smtClean="0"/>
              <a:t>,  … )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</a:t>
            </a:r>
            <a:r>
              <a:rPr lang="nl-NL" dirty="0" smtClean="0"/>
              <a:t>e </a:t>
            </a:r>
            <a:r>
              <a:rPr lang="nl-NL" dirty="0" smtClean="0"/>
              <a:t>bejegening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</a:t>
            </a:r>
            <a:r>
              <a:rPr lang="nl-NL" dirty="0" smtClean="0"/>
              <a:t>even </a:t>
            </a:r>
            <a:r>
              <a:rPr lang="nl-NL" dirty="0" smtClean="0"/>
              <a:t>van gunstige prikkels (niet </a:t>
            </a:r>
            <a:r>
              <a:rPr lang="nl-NL" dirty="0" smtClean="0"/>
              <a:t>overprikkelen </a:t>
            </a:r>
            <a:r>
              <a:rPr lang="nl-NL" dirty="0" smtClean="0"/>
              <a:t>of</a:t>
            </a:r>
            <a:r>
              <a:rPr lang="nl-NL" dirty="0" smtClean="0"/>
              <a:t> onderprikkelen</a:t>
            </a:r>
            <a:r>
              <a:rPr lang="nl-NL" dirty="0" smtClean="0"/>
              <a:t>, afstemmen, </a:t>
            </a:r>
            <a:r>
              <a:rPr lang="nl-NL" dirty="0" smtClean="0"/>
              <a:t>non-verbaal </a:t>
            </a:r>
            <a:r>
              <a:rPr lang="nl-NL" dirty="0" smtClean="0"/>
              <a:t>communiceren, ‘verleiden’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en-US" sz="2000" dirty="0" smtClean="0"/>
              <a:t>*</a:t>
            </a:r>
            <a:r>
              <a:rPr lang="en-US" sz="2000" dirty="0" smtClean="0"/>
              <a:t> ‘De </a:t>
            </a:r>
            <a:r>
              <a:rPr lang="en-US" sz="2000" dirty="0" err="1" smtClean="0"/>
              <a:t>w</a:t>
            </a:r>
            <a:r>
              <a:rPr lang="en-US" sz="2000" dirty="0" err="1" smtClean="0"/>
              <a:t>ondere</a:t>
            </a:r>
            <a:r>
              <a:rPr lang="en-US" sz="2000" dirty="0" smtClean="0"/>
              <a:t> </a:t>
            </a:r>
            <a:r>
              <a:rPr lang="en-US" sz="2000" dirty="0" err="1"/>
              <a:t>wereld</a:t>
            </a:r>
            <a:r>
              <a:rPr lang="en-US" sz="2000" dirty="0"/>
              <a:t> van </a:t>
            </a:r>
            <a:r>
              <a:rPr lang="en-US" sz="2000" dirty="0" err="1" smtClean="0"/>
              <a:t>dementie</a:t>
            </a:r>
            <a:r>
              <a:rPr lang="en-US" sz="2000" dirty="0" smtClean="0"/>
              <a:t>’; </a:t>
            </a:r>
            <a:r>
              <a:rPr lang="en-US" sz="2000" dirty="0"/>
              <a:t>Bob </a:t>
            </a:r>
            <a:r>
              <a:rPr lang="en-US" sz="2000" dirty="0" err="1"/>
              <a:t>Verbraeck</a:t>
            </a:r>
            <a:r>
              <a:rPr lang="en-US" sz="2000" dirty="0"/>
              <a:t> en </a:t>
            </a:r>
            <a:r>
              <a:rPr lang="en-US" sz="2000" dirty="0" err="1"/>
              <a:t>Anneke</a:t>
            </a:r>
            <a:r>
              <a:rPr lang="en-US" sz="2000" dirty="0"/>
              <a:t> van </a:t>
            </a:r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Plaats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* </a:t>
            </a:r>
            <a:r>
              <a:rPr lang="en-US" sz="2000" dirty="0" err="1" smtClean="0"/>
              <a:t>Zie</a:t>
            </a:r>
            <a:r>
              <a:rPr lang="en-US" sz="2000" dirty="0" smtClean="0"/>
              <a:t> </a:t>
            </a:r>
            <a:r>
              <a:rPr lang="en-US" sz="2000" dirty="0"/>
              <a:t>de film </a:t>
            </a:r>
            <a:r>
              <a:rPr lang="en-US" sz="2000" dirty="0" smtClean="0">
                <a:solidFill>
                  <a:schemeClr val="accent1"/>
                </a:solidFill>
                <a:hlinkClick r:id="rId3"/>
              </a:rPr>
              <a:t>www.dementiefilm.nl</a:t>
            </a:r>
            <a:r>
              <a:rPr lang="en-US" sz="2000" dirty="0" smtClean="0">
                <a:solidFill>
                  <a:schemeClr val="accent1"/>
                </a:solidFill>
              </a:rPr>
              <a:t>    (18 </a:t>
            </a:r>
            <a:r>
              <a:rPr lang="en-US" sz="2000" dirty="0">
                <a:solidFill>
                  <a:schemeClr val="accent1"/>
                </a:solidFill>
              </a:rPr>
              <a:t>min) of </a:t>
            </a:r>
            <a:r>
              <a:rPr lang="en-US" sz="2000" dirty="0" smtClean="0">
                <a:solidFill>
                  <a:schemeClr val="accent1"/>
                </a:solidFill>
                <a:hlinkClick r:id="rId4"/>
              </a:rPr>
              <a:t>http://youtu.be/cu4aX6omrUc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endParaRPr lang="en-US" sz="2000" dirty="0">
              <a:solidFill>
                <a:schemeClr val="accent1"/>
              </a:solidFill>
            </a:endParaRP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25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E9091F"/>
                </a:solidFill>
              </a:rPr>
              <a:t>1</a:t>
            </a:r>
            <a:r>
              <a:rPr lang="nl-NL" dirty="0" smtClean="0">
                <a:solidFill>
                  <a:srgbClr val="E9091F"/>
                </a:solidFill>
              </a:rPr>
              <a:t>. De </a:t>
            </a:r>
            <a:r>
              <a:rPr lang="nl-NL" dirty="0" smtClean="0">
                <a:solidFill>
                  <a:srgbClr val="E9091F"/>
                </a:solidFill>
              </a:rPr>
              <a:t>f</a:t>
            </a:r>
            <a:r>
              <a:rPr lang="nl-NL" dirty="0" smtClean="0">
                <a:solidFill>
                  <a:srgbClr val="E9091F"/>
                </a:solidFill>
              </a:rPr>
              <a:t>ysieke  </a:t>
            </a:r>
            <a:r>
              <a:rPr lang="nl-NL" dirty="0" smtClean="0">
                <a:solidFill>
                  <a:srgbClr val="E9091F"/>
                </a:solidFill>
              </a:rPr>
              <a:t>omgeving</a:t>
            </a:r>
            <a:endParaRPr lang="nl-NL" dirty="0">
              <a:solidFill>
                <a:srgbClr val="E9091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371600"/>
            <a:ext cx="64008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Zorg voor een herkenbare omgeving: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</a:t>
            </a:r>
            <a:r>
              <a:rPr lang="nl-NL" dirty="0" smtClean="0"/>
              <a:t>oorwerpen</a:t>
            </a:r>
            <a:r>
              <a:rPr lang="nl-NL" dirty="0" smtClean="0"/>
              <a:t>, foto’s </a:t>
            </a:r>
            <a:endParaRPr lang="nl-NL" dirty="0" smtClean="0"/>
          </a:p>
          <a:p>
            <a:r>
              <a:rPr lang="nl-NL" dirty="0" smtClean="0"/>
              <a:t>o</a:t>
            </a:r>
            <a:r>
              <a:rPr lang="nl-NL" dirty="0" smtClean="0"/>
              <a:t>uderwetse </a:t>
            </a:r>
            <a:r>
              <a:rPr lang="nl-NL" dirty="0" smtClean="0"/>
              <a:t>inrichting (meubels, lampen, kleedjes etc.)</a:t>
            </a:r>
            <a:endParaRPr lang="nl-NL" dirty="0" smtClean="0"/>
          </a:p>
          <a:p>
            <a:r>
              <a:rPr lang="nl-NL" dirty="0" smtClean="0"/>
              <a:t>g</a:t>
            </a:r>
            <a:r>
              <a:rPr lang="nl-NL" dirty="0" smtClean="0"/>
              <a:t>ebruik van pictogrammen en foto’s ter </a:t>
            </a:r>
            <a:r>
              <a:rPr lang="nl-NL" dirty="0" smtClean="0"/>
              <a:t>oriëntatie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AutoShape 4" descr="data:image/jpeg;base64,/9j/4AAQSkZJRgABAQAAAQABAAD/2wCEAAkGBhQSERUUEhQWFRUWGRgXFxcYGBgXHBoYHBoYFxcYFRcYHCYeGBwjGhkYHy8gIycpLCwsFx4xNTAqNSYrLCkBCQoKDgwOGg8PGiwkHCUsLCwsLCwsLCwsLCwsLCwsLCwsKSwsLCwsLCwpLCksLCwsLCwsLCwsKSksKSwsLCwsLP/AABEIAMIBAwMBIgACEQEDEQH/xAAcAAACAgMBAQAAAAAAAAAAAAAEBQMGAAECBwj/xABFEAABAgMFBgMFBQYEBQUAAAABAhEAAyEEBRIxQQYiUWFxgZGh8BMyscHRByNCUnIUYoKS4fEzNFOyFSRDwtIWF5Oiw//EABkBAAMBAQEAAAAAAAAAAAAAAAECAwQABf/EACwRAAICAgIBAgUDBQEAAAAAAAABAhEDIRIxQSIyBBNRYXGhsfAjQlJi0TP/2gAMAwEAAhEDEQA/APZJiF+yYBKlN27R5red6rRMKZstOIFt4KSe+BSQerRxaUzZcsOlQ/StST5vCCbeq5nvrWoJYATFYiH/ACnNqcAIWdpFYxVja03oqYzskJolKQwGpatSeJJJgKZAft6xz+0HMxjk2y0VRKER2JYeBk26rNEotSSQNYg0UslKWMSsBA6rYMmiRForUd4RoZMJCHghECy1A5ZQUgUoImx0SJS0SJOURSxXwiZKYmMShOWVILQiBZatYMkc4BwXLlv8oKRZX8K/GIpGY8/hDuzSHFPOCqYJaFMyzsNIDnIYw8tclmMKVs5gSDHaAFyniOYloKKWekQzSB3+kKMRS5dI3+z1gqxS3EEizOfXrKAjmCSLPXr/AE9doS7YhrNOAdjLVy0rFwFnp29eucVvaCTjTMTxSoeIIHnFI6E7PGVp+6V+t4Gso3QeH0gwpaXMSdFgcs/WkTXJZ0qQ50wu/UP5R6Sen+SD7Mu+0qRj/QSeNKpPn5wDfBCpgOpBfwHrtDa2zt5RAzSK8qt65QptUqqKV3/gGgp7sFC6xj79HX5xeJKNfXD6xTbCn/mJbcfnF5koZOfeOzboENWYoMw4xJgjiz8DxpElnSSSew7RCrHZGZXpoyCGHoRuHpCntVtvqyqQQshQIyaPIr7QkTSUOUgnA/4UuSz9zGptvJ1gK0Tn1jTPJaIxhQpnAkOhZ0o5zP0aIFTph/6nxiaWaKpqG8V05RPZ7vxF8Jr0iWNc730VnLhWhemZM/OPEx2Jk0Vxjo5EN/8AhfCX8Iw3VwA8BBeP7ifO+wtE+fU4gefoR0m1T+L9wPlDRFyvoPCJjs/yHwibxf7IdZl/iKhfM2WHfL9PbT00Wi67SZiQXcs7s3ClKRV73svswsMxZLeP9Is2z0rdR+keYjHlXF0aYtSjY3lh4klp8Y7lo4xMmXV4jYTlEvKCZafONolQTLRXL1zhbGRNZpMOLOlTBga0/vAVmAofKHVltOiUEsxOQFXyJoTQU5iKYYc5UTzT4roXWgEggghiRXkWfofnCudLYmLNPnAnCpJBYkcCHbMUeuUJbXLYwmaDhNo7DPkuhSo+vpAs0wfNlwJMleUTssFXWl6Q5lWetYU3XRQi0WWWDFMSslllxArXKwppm0VO8gAmYo5AKPYAnKLXexc4RkzeOcJ51kLEAaN8WhpPdAx9WeClO9MAcDGlTE11NY1ccp0NqQR5fVoLtacMyc+eLi/HXWDtnJ6fZAYMtdcg/QfWPQ5VHRNrZFOsoAZqnD4B9OrecK7xkMZf8QyPAV8Ysy1pVvGgdmyduBhNfk4EygABVVB+kV41DZwinboPEr9kT9/L6/MRe0ynDPwijWVLz5XX5iL8EsRwPoRXI+ice2RolEJPqvr4RMssl9W84nEujRqZJccomML/AGp4t66xkFTJZBoI1DaBo4m+UQKL5wTMTo1YGWnTjr9ILtaGoEk5F/zjwCliHV3XvKUjE4QHwlzrlCIuUqHBu2+fiYrky075DDM6l8+WULjTk2DJSSLtet/hE+UEOpCcRmFIJACksHIpTOGVnt0ldUzEkciH8DFDl3zgQtCUAYwxJJUzs+fJIiGVatSlJOQACfMYaxTiyWmelSLZIL4ZqXTQ7yfrGKvqViw+0TiH7wy65GPMqvR3PCp8BDKRck41O4P3hXw0hGq22GvsPtpJgVjIIO6nIuMzr3ix3FKASkpyCEfCsUQWUolzQSDQGgbUR6Fs4giVLf8AIjwaj9ox5OzVHURtKDZwTKlxwhIMEyQ8RCblgPlBUuVWkZLs4fLKDZMh9IB1m7LZCoxJfFsNnlKwrwlKQolgc1YQyTQ6+ENrLJYQmvy6F2olkhIQ6XJIMwOCwIoE5e8DXgzndDA1Dku/BleVSnT6CrHNVOkpUSXYO4AzAILDJwQW0eBZ0jOCbDd05EsBK0y9cJTj/wDkU4cn91gMg7Rtd2TphJUtMrgJYC35krGXIDvBn8LKVNd/c6GVRb+gony+EDTZOcNE3NaTulUpIH/UYqKuktxhPHeI4cke0F4Lso+8CConCGV74zKwipSANDrlSsZpfD5F2jVCam+MQ2yysod2OYpm1MU65ttZC5iZYCk4sW8rCEhklVS75AjrF1s1rlOhONOJYdIcbwp7vHMZcRE445J0LndaaObRIo5zMKryJTJWQHKZalADUhJoB1AiyqlvCq9rGoy5mAYiUKSEhgXNAx7+UVeJozwy+GfPE9BVNWoMahiOmmh4+PGGabaEJZIw4eQAB+PN+Yh+NgLTqkAKBdYdSgrdfIsCC7OWoe4y9gJ7KUpiB+bWrUlpp4qbrFXvReyrz7eHNXpmMq98209FZbLSZq04El0uwHB+A5R6Yr7OZaGK1YwBUEMHf8qWADPxzjsXKmWrdSAMmAGR4tzh00hbPNrouOYZqFEEAK+hMXeXZxw4N2gidK36DIeZ/pEkxg3EikM22CgdQy50jmbyqdBBK5Th8iKwHIViL+ukcCjYRxjInMrrGQwoCpIblAq01ygwJ/tA9oll+0NPsYUEsZnWv8w+rxVbTOZa24l/HKLTOJeZSlRXkUmj5mjwnmXGVFSsWdcjrAxSUW+R2SLklQvszKd3xafSHV23YqZ+LAn93CS/PhA8vZ4/mHh/WGV32RcpQOLEkAhmI0o/FhXvBnki+mCMGkM7BdUuUXSkuzPmfXSDjyHlEUuYrVHgW+USBauHmPpGWUk+w8GLb1BwzHFcKf8AcYvNxMZaNNxHklvCKReiFFEwkfhAzervn0LxeNmZgXISRmyR4AD5RGW+i66HMpDPBctDxBKHjBUgE0NKQlACJVnNPAwzs6QkdIFkZtBklLHlDRROb0HImUeJUwOkdmghMen8M22YZKjcZGRkbRDiakkFqHSPnra+0z5dpmonqUpbneNa6YSMgQ3SkfQ6jHln2m2IynmmVKR7QLClhRK1OGwoJAYlNTSoxh6xDNpWWwzcXo8dtS1JAdZJNWrSuRcVJzYHIRcvs1krnWlE0IKxIKFKqBhc5gOAdc6bp1zq1kvABZQpBXLUpONAKkleF8I3dXOYj0/7MLumftK1zJAs01OEpSEGSZkhW6tKk4cMxKXSQtypwHJd4zy+hb5sopnrmkc4W7xtaXEB3hPwylqVoKRXI0jMlZqcj3gkD3S3U8u0CW2wJmDDqAHbNnB/7SINUvCkK4s79AKetYFTOKQtWZzZq0DMecZteSsbE94WNQSgltR1qAIEt91lJBORb+3nFhopIfIlh3AY+MKbXOBVg4bw65f17QtFU2IJtgSQTm+vOuXnC+ZZgVc06dYfLGFJHOnnCiYghVNan6D1rHfkawOfLIYDI58hxgKzWLDR8my6UeG6xpAypDKJ4/2hlo6wcy+sZEhUOPm3yjIehRalMdLs4PGOJdrlvRaP5k/WJkWuW7+0lv8AqT9YWTKCu1bOqWokLpm2F2JzjgbJFh9513E+jD82pGi0V/eT9YIkzUsN9P8AMInbOK3/AOj1GomB9NwfWOk7Hrf30nqkj/ui0pWk/iS/6hE8mak6jxH1hW2Gysy9kVt/iI57iv8AzjEbKTKErToMlfJUWuUoaN4iCEAUfyhWFSZU07KzCCFFBBz98daEl3+UWq5rOUICSA+W7QACg8omw1rURPLlNlE2thvRPJQ0FSuUDIpkDBMoNkIWjgyTKDPqYJlqc5lh6cQulzziAaDRMGfaOQskFEk+6OFYYpyhPJnb2dNYOs9qCiQDln1/t8Y1YMyhL8mbLFhcYIjXOADnIRqzzQpIPEAx6CzRbqzPT7JYre2Oz0q0WeZ7Vc3dSpYwraqUkhkl0+WsO7ZaggBSiAHYkkDOgqebR579pFqSJjEPil50ydQp8Yz5s8b49lMcG2eT7PbKT7XMIkbqk4SVqVhSkkEgYg5xUyAJzyaPd9g9llWOzIRNme1mAqUC5KUBTOlD1w0B6k0jwQzkSzhSDTUtnxj3X7PppTYZAU7lJVXgpRI8iIy5MrTT8F5Y7RbiqBbUrcIo5xM4f1nEdptLpYa0gG87aQgkZjLvAlmbEhjYUJ2JwcgQ3ZjV4FtrlBSGKqk86/3EAyLaSo8AxH0jcy3HEk+Pf15x0ZWi3GiUqcor7lW6hgfjAk9CcRVmcuQpWMmz6KIBcgBuj/WBfbkJasOABvK1utIzc1+MRTojUk46jpnzf4xzaHakELBZ4qeFCT0P9I0VgsQX9UiS0ZdOUDIQWL6/AACCA1Ms7l2jIwzFD83n9IyHpHAklAqGFGzglFmAoRrmwhLbL8EtQSvClTPSY5Zn0Tw06Ug+7b4VOH3ct2r77cQ9Uwsk+xhkmzJJDpbsKxMmyo1Qn+UfSIPaTRnJDjXGn6QPJ2hBU2El2YOnVmz6wgRkiwS6biT/AAp86ROixSyKIR/KPpECZ63/AMFX80v/AMonsVoxzMGEp3XLlJo7DI6mkK3StgCEWOW3+Gn+UfSOhYJestH8o+kGJs4I1BpwYmu6DxofCArRasBOJCmT+KjNpr0iccsZ6TC1RKLvlf6aP5RHabBK/Inw+kCSL7QsgJckh2GGo8YKTa/3F9GH1hmElFgl/kHnEgu+V+Qef1gE32hJZWJwWZh4GsEIvQEAhMxjUEJz4ZGohWHYZLsMsaeah84mFjRmyv5l+VYrt+7VypMsBftZRUrCJgRiZ/xAE5gaN5wosn2kS02dQM5Sp8sKAxpCUzFGiSkJG6Bmxqwq7wFBtHXuhTbtqrdZZs5EoFaZi1KlqYqYFRbMHRquKEdoLJfd4XeSuqwveVmpjUl3GT8iODa5Z9rAJO+BjDsSBU50Oac9OTRPYNq1JQU2lAJO+MSSwdsuDDhxiilX9qL8LIbdtdeFvGAuhGZoUinQV7DwiS69qLxsqhJS5BLCjjqcQ3e4EbmbSqJCLMkFS3BCUNqQzCpYChp72sQbNXqZs/CrMJWrCQ7MkuxNXKiSesHlr26E4qqGN8i023/FtJbQASm8pwbsIXz7utJQETJipqUBkMEEpcjI+1NKZNF4swBlppo3ryjUyzJOaU/yiF5a6FrweTr2fm495EzC9dxVR2ePRpG1UgMkTLQgAMElMwMAHYMjIAeUGKu+WfwJ+Hwis7dITKs264xLSk7ysmUo0Jb8Mc0sjSkH2rRYZe3diI/zi3/VM7fgjJ+2FjKS1qJPAqV41THhsqZE37SPQir+FS6JqZ7ddV9SJrJTOxLNcIXVuQhoMP73jHiWzFpP7TLwqwk4gDw3VCPTbkvZS5e9mMQJOdK96fCJuHB0c97Hs5Kf3oDnWNKhUq8Y7k2lweLFhTix8iPGOJpIcEEaHnR3HUa84OkBWxfPupBaqq9OtYBXcqSWxr8BDvSgpp4hniDGGJ4cPh2fyhk7OdideziPznwECTbglsDjJByomHoOenr+0RzwlIFHJr68Hh0xdiP/ANMp/P8A/RMZDenA9o1DWC2eY2yRMWy5gXX3VKSUg83Ziebk05UsGwlsKJhllCwFVCg5AZzVxRJ48YfWaySgMSyspT+ZWIMM3DV6wnuW9EJtKggMkpGKurk1fq0PPI3GgRi0NL72uMicXCCgJSSkqwqLlnQS4UeVMjWKujaVCFgjebDTGgCgTq/KGFvloFvTOLFISC3vVOJIodABl0gGzT5ZmAnCQyXBZvwu4MKuFDJS3RYZH2hBUpU0pQkJc4DMUZjYsLhOAJUzgtiBZ4V27byaFe1RhTiQkbtSjfXyY0Gv54S3rIGObMRL/wCV9oZZwqwglgWFHCQsPk2kEy7vl2iZ7WZiUlRSpWDEAMRmE4vybza65mGccai20T9UnSDR9pCwkJCsRQQULUmrlnxHJQZwXFc3esXRF+CfYjMAZ0jEnPCpwSPXGKrO2SsiSFpSqjbuMkEv4+cF2idgkFCd1IFAMhvDnGH5mJv+mmXhhnH3MabNr+/FSd0mvQxbsWvpopOy1Jyc6oJq5qx4xbVKryaCx59lbvKY9ozb7w+S4d2e0kSJf6EV/hEVS9v8yS+Uw/74NQuYZSSmYwKUsCAWDcw+nnFIwc+gTlSRV9trymKmYSs4B+B0kAijuC/ZQcPFWE9KVboenDzi93ps0u1rQxBWQrLCl21WTTgAG18F6vsvtQUrElKUhmV7SWaauAp/KNUJxjGmZpQcnocbFW1KpD4UbrsxxKQ7u4I3XZ3GbxHdygqYlKwFIdAwkA5rQPr4xJYLAmTJDJSFhBClBnJwl3OZDkwuu9f34qc0/wC5P0jz7UpNo2wTjGj0OzyJcpQMuWlIDpOFIG6SCXIzGKrdY872Nc2yeS+6mYT1MxKavUmprF+l2iiTxAB9eMU7ZdKvbWxS0gKBCSoPvErWTU5+4PCGxv0y/AvlF5u5To7n15xMoVihXtImMucmaEpQAMAO8Txqkj8Q6sYGsd+2hIH3xfhQ+WP5GOUXRzasvN7TCmUSk4Tuh6UdQBZ9WdooW2t8e0kSsyyphL64UJFee+YZL2jmKQROTLmJ1C059ilIOXGKhtJa5a0pMmWJYCVuK5kgVdR0TxiuGNyEm9CGRvFnA5qLDxgr/hcw+7hV+lSVeQMKUrY6HrWOSY9PiYeZYrsuyYmYkqQQA9TTjx5xcbhvJMpREwpTq5UOhBryEec2C1rGIBSgCkghyxFKN6yjSprRCeHlKyscnpPXryvFQsxmIO8oYUfqXuIY9VA9oRT7yEgISFKb3RqVVYM+QCQ5/rCPZu8FrCEFRKJScbEAMoOEB3qMShnDm1WUGXk5AJSOfDkKDwBjoQUbbV1/P+FO0rdWGT9qVIkiYhQILlnIILsEkA04wFL2ymzJE6YUsEAAHE7rUWAAw6CucJbTYCVlAABScKkkgKBFFHC75vE9ulFMiVLCSAZhVNcNqwHMYScog4RfjsqptSq9INnbSzpcnESCoqSkOMylIUvLR15D8pi12ecVtqw0559n+MebX5NK/ZpAoAVE8VKJUrzUR2i9Wa2JGBiHUA7F9KvBlGkicpXJhM+agKLqIPDF/WNR2qdzjUAUps6RaVSCsyJ/sSffZWAl6MrI1pnygGynAXEqZT9PzePotCZLH2dnBdIltMVu4AAAnCSoMwFAPOKrttZJIkgqs8pLqSD7CUCsbwxFJSDQByeLAawZyil6WPCdumjyJdqUVOZS/LTtzixWHYxcxDoKzMABwhCsGT4PbME4+xANMUObNMEpQMoJUgHcWEtiyO8CxKgSxB1ENJm1k8pYKKQNAEj4JjzM3xjjqJ6kPgXJWv5+h55emxs6zSSJsuYEFQdly1tV6pSqpoK9Yv8AsbdaUSZacLtLClYg5xL3mPBgw7wmtt5pV/mDMmEkJSjEQFE6ktRI1avTVRem1VokT5ns53sw4SEJYoBSkAslT0ozxaGWeaNMll+Hjhej0+0XPImBlS0noG+ELrTsvZiP8Juiljh+9yit3XtzazZzNUuWpsQYyw1A4qkpgidt9OSnflSz0K06gHN9TCPHJOkTX1ZLbbGiyS8cgNMUpMpGIlW8s5saUS57CHZLOCzd4q953lj/AGaetJTKS85Z0BYezAJbEok5CsN7HegnywtALKdgoAEsSKs9HEUinWxMnZTb4vNH7QsKUEKCzQltXFcoITtJLCUoQpThISTjQztVkhOXeKztWGtUw/vHLqBCokDPg+QNKtzzEbowdaZByX9xebLeeGaib7VToJOFnBBcNQ0pDu9dq8csYMTq0ZQbrSPLpM1ANVN2I+ETqnA5TCT1X8zEngb7f6Dc14/cuQtiikjAagjXgc6QvsMtSZyVKdnBL9RFaE9QOajn+NQjqzHHOSlslJckk89YCwcQ/MPXrGpwCS4zHTTrFc2NtVmSZ8ufPTJWZgIxGhAxBsRDJIJNDWsc3peqk+zwLIJSXHcN8/CEc2zJmq+8pi/GMwfmIjBJKn0xmm9ot9s2BmzHMm0ImSVKKqF9XZ0uDXmOML7T9n89LsUqFcjXJvxN8IrNuuufY1hUtRbSYhSpZ6Eg94Y2D7R7dL94+0A/1khWWe+llecaONr0sm7XZxabsmWcusKSlwCCGfUgON565Z0FIR7WWjEsswCUISAAwaqgAM2ZesXmX9pVmnJKLXZsIOZQQtL6HApiPEx53tFaELmzDKThllTywSKIDJTrwTzimKLvZOclQljHghV2zQnEZcwJLEEoUxGYLs0QBEbjES2Q1P6TGTFRkhLYn4fMRGaloXyN4ouWx1kaRiP/AFFt/Cmp8z5QfbrUiagqCmCCaZEkVBYkOKgjr4S3fJ9mhEv8qAO53leZIgabYV4sD4EYnSQzYWDJYB1HGkemhWnHHy+rNDac1H/FFUvy045y1EqxboGuQALmB7PfE5HuzFAcHcecavaSUzlpzILP4awFDJKiE5NybHln2hUotMSlVCxZiCxY04GOTeMz/UPgIWWT3uxghRhJRVjxethYved/qLjIXlXOMjuKByPqqTJMsboTX9KviDEgUFLHtClNCMTJoWLFiGz5aRWv/bC7vfTjmkZgziB3KWPnHR2OuxRw+wSRkWmTgRxOL2jcKN3jFDjGtl2nLr9g7aSzynQcRmpbC0pcolHZZcjm5hNaLHZAl1LmyxxUqQn4KJhlJ2CuwBkyAouXHtprjtjfSEO3Oy9gs1imTJckJm7qUkTJhYqUPwqUQd184GSGKTbcUWxZs0Eoxk0Ui1X3ZzNCkS5hS5AMxeIszA4EBGumIwtvdEievGVTBxCUISMmLbxbz7wAqhHIevjGLmNCxXGuOjRL17nsa2e9pMqT7JEtSgCoupeb8QlI5eERztpFn3ES0UZ8OM5vnMxawmmTxxiGbagIZYrdiOSSC7XaZk5aca1LU9HJOWQHCrR6tZLIJctMsZJQEs2ZArXq8eTWG0CVNExW8EKBbiAoE/KPV7FeEucgTJSsSTUFquNDwYx2RVVdE3s822kT/wA2ofvn4iFF42UpH8Mt+pc694a7TzsNsWWyUT6f1SH9y33K/ZZpmIS5VKFUoWoYZS2KMQLb4SX0rF4ukmQnvR57apZTMUOClDwJiaSllJ4PFittzpVvAHFMC57t+FVQMKaAAvpHM24AhE9cmbjlpEsF6EklKg3EUI7xbmmiKjTFP4vQgm5j9/3HyiKUrcmFxoK68W1f+sZcs1p4PMfERKS9LLp+pFovlPuqJ/dbu/rrA0o4oNv1sKH4/Ef2hRZJrFROiikMfjGOKuJq6ZZLstwKfYzmKSGBPwPyMKb1xWZZlA0IxS1GrVardKtHGIHSJbRNE+X7KYwI/wANfDkT6fq0CGpb6OmrVCGfek0DflvzTl6zhcbacYWHQQzHD8HcPD67LyMlZlTQ4dj9RxfrXkWIa2ubKDYUBb1cKU/RTFOIUzzGTDTZzUfBicW/JWlbTWhg1qIponCaaOlL/wBoDVtNPfemBZ4rQhZ8VpJh+VJCAPZpLFRYh2dsqs1MjEImjCfu0gu7YQ2WY4H6Q0ckV4FeOTEpvoqBxSZStHCFI519mpMbsaEKnIUqWUIoSBiIYZtiJNajOGYtRrQAkg0AbXQimmQ4xHLt6g+IBafynLtw7Q3zL6AoNOw28b9LJXKWxUTiDBtC9erNGLv90knPeGF2BKnYji3yEI7afaEOEpOpSG8Q8Dy1gHAoAg5HUafGKSfNHcnFkNrmlS1E6mII7noZShwJHgWjgRREG9k9lz7fSJlKiGyZmJFGEfY8ejg+qxkajcNQp9M2++Uoklc0IEp9StbgnRjR9MTAUiqTduLEFisxKVii0hwkklJxjECD1y5x5bPv2bNlkTJiilmIckN09ZQpmTCTU4smq5VwFcowxw2vUbnk4+09ptv2gWWVkqZNCQWoEnEMql+cUvabbM2zdSVCXiSQgnExYivifGKxaRuOSXA0y8IhsKxu9XMLHCkrK/MfKie02kBba/1YfCB/akmtOXDvHSiHdq0Y0AFXPWIQtyVa0DZxeKSROTbkdrSxA6/KOhLSyXNXftziN6nWkcy1VHJ/gYagE9tLIAroe5JOvSLT9nt6hJVJY7zlHIsHHcCKheCsvWn9Y6uu1eympUnMEHuCPnSEcLx0CUv6g62iswNrnE1qfhANoSZaAoVy4a9oY3jaBMnzFpyVXsQ8bvyyNZ0FveCGPhSJKXSZRqloD9opDVzpT4ecdiatYUAqhIxDJzo4FDE14SEgJbn8o4sQort847l6bOp3TF8m7ycZLMl++Z+UZImfehKQ28kEh3zGUMpZYTf4vgYCsCXn/wASflDqVptiuNUkWG+iVJQM6/KEVnmHGEgCpIPM4i1e449RlD6/ThTLIahPTTSEEizgoKxotQUO5wnpmO0Rw0o7Ky21QfKmaGMmlxSIFzA43gVUDcw9PKO0zO8dKJydnFoHtksqkwe6r83I+vnCGbb5yDhK1BiaQ/UHgkWaXaRhmBlj8TBz49opHIo9rRKeNy6eypG8pn5z4xybev8AOfGG16bKrlbyTiT0y6/WFybAdWb4dY0xljatGVwyJ1shNsV+Y+McG0q/MfGG6LkUD+E/PnBidlFTA8vC+o1jvmQQOEmVsz1fmPjBlnU2FTAlLHJ+b9YMmbOKFKAj1WBhdykHepw4Hixg84taDGErF61uSTqSfnGoOF14nZQB4GngTTxaBZ1nUgsoEGHUk+icoNdndlGcdqEcWc0MdKVHeTvBGRGRoxkEAzFpGg+QgbFvYgwPKsDpXWsbSqpaE4JFedk0ya4qSep+QiSxqyP6vgYhWaHv8okspoOhgSWikPcczQ6iH9UjuxihFM39etYimUJ6+miSSCEvx9fWOftBH3HbVPaI5ajj7fOCLVYpiGxpKcYxpfVJyV0g+fe8iVLwWWTvqSy505lqrmJaPdQOdTCfjY7fkUW5XrwiNEyr68PXqkTpSCneqY4/ZQrIs3cfWGTSVMSabdocXW600qoJUK+QHE5wbfipyZMtCyGGHdo4YMH1zgPZiWtM5ASsAKdL550dsnEegSroCBQOTmo1JPMxBtKRanJJsoU+wWhSQSCeTQL7CenIM/QR6NMsBOkQqu3lAv6I7j92UEImkU1cKyiSy2KYJrBsbpbJnZxy0MWm7rvBXPcJZMxqtTdB1gcWDBa0GuGYum6QKJw8XIrwELyq0Px3YuvOXNGD2pcaM3LgIAuo5g+6sqBrzoexbzi5bRWUDAnWpq2QIq2nCvyioXBLxYkto4PUl/gPCOjuLD00A3xLKDX3sQr0ejQUFNXj8Y62nqJR1JIVxcYQ/f6xLNsry3GY+ENyuKsCjUpUcY/OOfbsQymUzitf7QBa51AHoTvfTvHHsg+PGA2Q4jXpHLGu2K5+EXa6rSmcnCr3tQwqMnDuT3hPfFxmUSpNUE1HA8DqRzhEm8MKncgijihZ3jUy+FEe8o1rU168YSOCUZa6C80a32M7PMKeacynUcxDaQXAWg9+HIuM+UVFNsoK6/WOBeBycs/jlFXibJyyQez0P2iZwAmUVliFPj2hdb7swjeIKeIqMnAOrxTzeCq1PiYxduJoVE65np8IHyWD5kRpabvIqkgjgfkTnAE+10YjFyOg/dOnSBjaPXOIzMeLxhXYkstqiZNkcbik9FEJPnQ9YEXiFDpHWONFcURB0RuYyOu0ZDAO1KjQFY6TJUdPlE8qwk5n11hXJIZRb6IMVIJsg+EMJN3pApASgyiIjzU7SLxg4NNjiXarChI+4mz1sMWNYloxasmWMRD8VCBJqFTllSJKZYLAJQCEjpiJ8Ye3ZdEsISrCCSAfEPDDEBQBzwAc+AjI8yj1+ppUbK0dnVkOSAYWWq7Vyi66jiMotF4XqlDhSgD+Ubx76DuYrltvQryoPE/0imGeSX4FyRiu+xhs1s2bYVJSQMLEkvQEtRs46vHZKfIBxJo9CKuGNXGWWRrWGX2c20omTAM1I+BSfrF7XJQzzVYifwgv4nKDPI4ukBQTVnkFmtJlkECoIPnT4R6RYLzEyWlaFEPpwOo7GI9o9nfbSiZMgBRICSlLE6kE5mgaGmzeyPsZLTd5RJP6RkBTXU9YSUlJWux4rjo4l2tQ1eJ0WwGih4QVarslJ1w9/lAsq71KO6C3E0idsfRqxWCQhSlpG8s4i5JrxAUadoNnWlEtBmLUAhOatPqekTSLmA96sJNvrrXMswEoHcXjUkVcMRlqzwyVvYra8Ca8r6lWmYFywpkIUl1Mly4UGS/XOKzsvPAUeY+Z+sE3Er30EZpJ7gV+UF/Z7ZEzMYUHLJI839coolSYkn0I9pk/eSxzNO49doNmzDgASWJOfAejGtupRTapaPwgAp7lj8PTwd+zAp8u0dPUYjY3bkV3/hgKTUvjOLsf7RxMUrVUtIAZiKsMtHPjD79kAB5l4RbQJwrA5H5Q+OfJ0JkgoxtAvtCPxI8P6axpc4kMVI7JY+IHLygbHlHGKNHEycyZwNRrp64RzML6jsG8YijcNQtm8MY3ONPGPBAYTzjlUbJjRMEBkajRjTxwDcZGoyOOGH0+kd2NVRGRkRl0aI9oZyTn60hfP/xF+tBGRkZ8XbNEvBbpB+7R+lP+0RPtcsos0rAcOL3sO7i/U2cZGRjX/ovyaYdFCUamOZvu+ucajI9c86fkun2WJBtKgQ49maH+GLrNSAunH5xkZGHN7jVi9qLTZTup6fSObYWlkjP+hjIyADyI7sGJe9XrXjxh2gRkZCRHZ2IjmZxkZDCnmN+Ja8ZzUr/+STEf2Ze8r+D4GMjIqumLLtAn2k/52T+gf71QY2565RkZAy9IODyCzMjFd2k98dD8YyMjsHvGz+wTPG4yMjcecYIwxqMjjjcZGRkccajUZGQQM5VGo3GRwpqMjIyOOP/Z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57600"/>
            <a:ext cx="3168352" cy="23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02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9091F"/>
                </a:solidFill>
              </a:rPr>
              <a:t>2</a:t>
            </a:r>
            <a:r>
              <a:rPr lang="en-US" dirty="0" smtClean="0">
                <a:solidFill>
                  <a:srgbClr val="E9091F"/>
                </a:solidFill>
              </a:rPr>
              <a:t>. </a:t>
            </a:r>
            <a:r>
              <a:rPr lang="en-US" dirty="0" smtClean="0">
                <a:solidFill>
                  <a:srgbClr val="E9091F"/>
                </a:solidFill>
              </a:rPr>
              <a:t>De </a:t>
            </a:r>
            <a:r>
              <a:rPr lang="en-US" dirty="0" err="1" smtClean="0">
                <a:solidFill>
                  <a:srgbClr val="E9091F"/>
                </a:solidFill>
              </a:rPr>
              <a:t>w</a:t>
            </a:r>
            <a:r>
              <a:rPr lang="en-US" dirty="0" err="1" smtClean="0">
                <a:solidFill>
                  <a:srgbClr val="E9091F"/>
                </a:solidFill>
              </a:rPr>
              <a:t>erkprocessen</a:t>
            </a:r>
            <a:r>
              <a:rPr lang="en-US" dirty="0" smtClean="0">
                <a:solidFill>
                  <a:srgbClr val="E9091F"/>
                </a:solidFill>
              </a:rPr>
              <a:t> en de </a:t>
            </a:r>
            <a:r>
              <a:rPr lang="en-US" dirty="0" err="1" smtClean="0">
                <a:solidFill>
                  <a:srgbClr val="E9091F"/>
                </a:solidFill>
              </a:rPr>
              <a:t>sfeer</a:t>
            </a:r>
            <a:endParaRPr lang="en-US" dirty="0">
              <a:solidFill>
                <a:srgbClr val="E909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/>
          </a:bodyPr>
          <a:lstStyle/>
          <a:p>
            <a:r>
              <a:rPr lang="nl-NL" sz="2800" dirty="0"/>
              <a:t>Zorg voor omgeving die </a:t>
            </a:r>
            <a:r>
              <a:rPr lang="nl-NL" sz="2800" b="1" dirty="0"/>
              <a:t>veilig</a:t>
            </a:r>
            <a:r>
              <a:rPr lang="nl-NL" sz="2800" dirty="0"/>
              <a:t> voelt (geborgenheid, rustige </a:t>
            </a:r>
            <a:r>
              <a:rPr lang="nl-NL" sz="2800" dirty="0" smtClean="0"/>
              <a:t>sfeer; geen piepers, niet naar elkaar roepen, niet</a:t>
            </a:r>
            <a:r>
              <a:rPr lang="nl-NL" sz="2800" dirty="0" smtClean="0"/>
              <a:t> gejaagd </a:t>
            </a:r>
            <a:r>
              <a:rPr lang="nl-NL" sz="2800" dirty="0" smtClean="0"/>
              <a:t>werken etc. )</a:t>
            </a:r>
          </a:p>
          <a:p>
            <a:r>
              <a:rPr lang="nl-NL" sz="2800" dirty="0" smtClean="0"/>
              <a:t>Stem manier van werken op de zorgvragers af; vast ontbijtritueel, samen rustig koffiedrinken, zoveel mogelijk rust tijdens eten, drinken;</a:t>
            </a:r>
            <a:r>
              <a:rPr lang="nl-NL" sz="2800" dirty="0" smtClean="0"/>
              <a:t> </a:t>
            </a:r>
          </a:p>
          <a:p>
            <a:r>
              <a:rPr lang="nl-NL" sz="2800" dirty="0" smtClean="0"/>
              <a:t>vast </a:t>
            </a:r>
            <a:r>
              <a:rPr lang="nl-NL" sz="2800" dirty="0" smtClean="0"/>
              <a:t>ritueel rond naar bed gaan etc.</a:t>
            </a:r>
            <a:endParaRPr lang="nl-NL" sz="2800" dirty="0"/>
          </a:p>
          <a:p>
            <a:endParaRPr lang="en-US" sz="2800" dirty="0"/>
          </a:p>
        </p:txBody>
      </p:sp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494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9091F"/>
                </a:solidFill>
              </a:rPr>
              <a:t>3</a:t>
            </a:r>
            <a:r>
              <a:rPr lang="en-US" dirty="0" smtClean="0">
                <a:solidFill>
                  <a:srgbClr val="E9091F"/>
                </a:solidFill>
              </a:rPr>
              <a:t>. De </a:t>
            </a:r>
            <a:r>
              <a:rPr lang="en-US" dirty="0" err="1" smtClean="0">
                <a:solidFill>
                  <a:srgbClr val="E9091F"/>
                </a:solidFill>
              </a:rPr>
              <a:t>bejegening</a:t>
            </a:r>
            <a:endParaRPr lang="en-US" dirty="0">
              <a:solidFill>
                <a:srgbClr val="E909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‘</a:t>
            </a:r>
            <a:r>
              <a:rPr lang="en-US" sz="2400" dirty="0" err="1" smtClean="0"/>
              <a:t>Afstemmen</a:t>
            </a:r>
            <a:r>
              <a:rPr lang="en-US" sz="2400" dirty="0" smtClean="0"/>
              <a:t>’ ; </a:t>
            </a:r>
            <a:r>
              <a:rPr lang="en-US" sz="2400" dirty="0" err="1" smtClean="0"/>
              <a:t>kijk</a:t>
            </a:r>
            <a:r>
              <a:rPr lang="en-US" sz="2400" dirty="0" smtClean="0"/>
              <a:t> hoe je contact </a:t>
            </a:r>
            <a:r>
              <a:rPr lang="en-US" sz="2400" dirty="0" err="1" smtClean="0"/>
              <a:t>kan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; pas </a:t>
            </a:r>
            <a:r>
              <a:rPr lang="en-US" sz="2400" dirty="0" err="1" smtClean="0"/>
              <a:t>als</a:t>
            </a:r>
            <a:r>
              <a:rPr lang="en-US" sz="2400" dirty="0" smtClean="0"/>
              <a:t> je contact </a:t>
            </a:r>
            <a:r>
              <a:rPr lang="en-US" sz="2400" dirty="0" err="1" smtClean="0"/>
              <a:t>hebt</a:t>
            </a:r>
            <a:r>
              <a:rPr lang="en-US" sz="2400" dirty="0" smtClean="0"/>
              <a:t>, </a:t>
            </a:r>
            <a:r>
              <a:rPr lang="en-US" sz="2400" dirty="0" err="1" smtClean="0"/>
              <a:t>kan</a:t>
            </a:r>
            <a:r>
              <a:rPr lang="en-US" sz="2400" dirty="0" smtClean="0"/>
              <a:t> je met </a:t>
            </a:r>
            <a:r>
              <a:rPr lang="en-US" sz="2400" dirty="0" err="1" smtClean="0"/>
              <a:t>elkaar</a:t>
            </a:r>
            <a:r>
              <a:rPr lang="en-US" sz="2400" dirty="0" smtClean="0"/>
              <a:t> </a:t>
            </a:r>
            <a:r>
              <a:rPr lang="en-US" sz="2400" dirty="0" smtClean="0"/>
              <a:t>tot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activiteit</a:t>
            </a:r>
            <a:r>
              <a:rPr lang="en-US" sz="2400" dirty="0" smtClean="0"/>
              <a:t> </a:t>
            </a:r>
            <a:r>
              <a:rPr lang="en-US" sz="2400" dirty="0" err="1" smtClean="0"/>
              <a:t>komen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err="1" smtClean="0"/>
              <a:t>Houd</a:t>
            </a:r>
            <a:r>
              <a:rPr lang="en-US" sz="2400" dirty="0" smtClean="0"/>
              <a:t> </a:t>
            </a:r>
            <a:r>
              <a:rPr lang="en-US" sz="2400" dirty="0" err="1" smtClean="0"/>
              <a:t>rekening</a:t>
            </a:r>
            <a:r>
              <a:rPr lang="en-US" sz="2400" dirty="0" smtClean="0"/>
              <a:t> met </a:t>
            </a:r>
            <a:r>
              <a:rPr lang="en-US" sz="2400" dirty="0" err="1" smtClean="0"/>
              <a:t>gewoonten</a:t>
            </a:r>
            <a:r>
              <a:rPr lang="en-US" sz="2400" dirty="0" smtClean="0"/>
              <a:t>, </a:t>
            </a:r>
            <a:r>
              <a:rPr lang="en-US" sz="2400" dirty="0" err="1" smtClean="0"/>
              <a:t>voorkeuren</a:t>
            </a:r>
            <a:r>
              <a:rPr lang="en-US" sz="2400" dirty="0" smtClean="0"/>
              <a:t> en “</a:t>
            </a:r>
            <a:r>
              <a:rPr lang="en-US" sz="2400" dirty="0" err="1" smtClean="0"/>
              <a:t>afkeuren</a:t>
            </a:r>
            <a:r>
              <a:rPr lang="en-US" sz="2400" dirty="0" smtClean="0"/>
              <a:t>” van de </a:t>
            </a:r>
            <a:r>
              <a:rPr lang="en-US" sz="2400" dirty="0" err="1" smtClean="0"/>
              <a:t>zorgvrager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err="1" smtClean="0"/>
              <a:t>Gebruik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E9091F"/>
                </a:solidFill>
              </a:rPr>
              <a:t>GEEN</a:t>
            </a:r>
            <a:r>
              <a:rPr lang="en-US" sz="2400" dirty="0" smtClean="0"/>
              <a:t> </a:t>
            </a:r>
            <a:r>
              <a:rPr lang="en-US" sz="2400" dirty="0" err="1" smtClean="0"/>
              <a:t>dwang</a:t>
            </a:r>
            <a:r>
              <a:rPr lang="en-US" sz="2400" dirty="0" smtClean="0"/>
              <a:t> (</a:t>
            </a:r>
            <a:r>
              <a:rPr lang="en-US" sz="2400" dirty="0" err="1" smtClean="0"/>
              <a:t>dit</a:t>
            </a:r>
            <a:r>
              <a:rPr lang="en-US" sz="2400" dirty="0" smtClean="0"/>
              <a:t> </a:t>
            </a:r>
            <a:r>
              <a:rPr lang="en-US" sz="2400" dirty="0" err="1" smtClean="0"/>
              <a:t>roept</a:t>
            </a:r>
            <a:r>
              <a:rPr lang="en-US" sz="2400" dirty="0" smtClean="0"/>
              <a:t> </a:t>
            </a:r>
            <a:r>
              <a:rPr lang="en-US" sz="2400" dirty="0" err="1" smtClean="0"/>
              <a:t>weerstand</a:t>
            </a:r>
            <a:r>
              <a:rPr lang="en-US" sz="2400" dirty="0" smtClean="0"/>
              <a:t> </a:t>
            </a:r>
            <a:r>
              <a:rPr lang="en-US" sz="2400" dirty="0"/>
              <a:t>o</a:t>
            </a:r>
            <a:r>
              <a:rPr lang="en-US" sz="2400" dirty="0" smtClean="0"/>
              <a:t>p)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err="1" smtClean="0"/>
              <a:t>Ga</a:t>
            </a:r>
            <a:r>
              <a:rPr lang="en-US" sz="2400" dirty="0" smtClean="0"/>
              <a:t> </a:t>
            </a:r>
            <a:r>
              <a:rPr lang="en-US" sz="2400" dirty="0" err="1" smtClean="0"/>
              <a:t>mee</a:t>
            </a:r>
            <a:r>
              <a:rPr lang="en-US" sz="2400" dirty="0" smtClean="0"/>
              <a:t> in de </a:t>
            </a:r>
            <a:r>
              <a:rPr lang="en-US" sz="2400" dirty="0" err="1" smtClean="0"/>
              <a:t>beleving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zorgvrager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Zie</a:t>
            </a:r>
            <a:r>
              <a:rPr lang="en-US" sz="2400" dirty="0" smtClean="0"/>
              <a:t> </a:t>
            </a:r>
            <a:r>
              <a:rPr lang="en-US" sz="2400" dirty="0" err="1" smtClean="0"/>
              <a:t>verder</a:t>
            </a:r>
            <a:r>
              <a:rPr lang="en-US" sz="2400" dirty="0" smtClean="0"/>
              <a:t> de </a:t>
            </a:r>
            <a:r>
              <a:rPr lang="en-US" sz="2400" dirty="0" err="1" smtClean="0"/>
              <a:t>lesbrief</a:t>
            </a:r>
            <a:r>
              <a:rPr lang="en-US" sz="2400" dirty="0" smtClean="0"/>
              <a:t> “</a:t>
            </a:r>
            <a:r>
              <a:rPr lang="en-US" sz="2400" dirty="0" err="1" smtClean="0">
                <a:solidFill>
                  <a:srgbClr val="E9091F"/>
                </a:solidFill>
              </a:rPr>
              <a:t>bejegening</a:t>
            </a:r>
            <a:r>
              <a:rPr lang="en-US" sz="2400" dirty="0" smtClean="0"/>
              <a:t>”</a:t>
            </a: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165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E9091F"/>
                </a:solidFill>
              </a:rPr>
              <a:t>4</a:t>
            </a:r>
            <a:r>
              <a:rPr lang="nl-NL" dirty="0" smtClean="0">
                <a:solidFill>
                  <a:srgbClr val="E9091F"/>
                </a:solidFill>
              </a:rPr>
              <a:t>. Geven </a:t>
            </a:r>
            <a:r>
              <a:rPr lang="nl-NL" dirty="0">
                <a:solidFill>
                  <a:srgbClr val="E9091F"/>
                </a:solidFill>
              </a:rPr>
              <a:t>van gunstige prikkels</a:t>
            </a:r>
            <a:endParaRPr lang="en-US" dirty="0">
              <a:solidFill>
                <a:srgbClr val="E9091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err="1" smtClean="0"/>
              <a:t>Zorgvragers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Algemeen</a:t>
            </a:r>
            <a:r>
              <a:rPr lang="en-US" dirty="0" smtClean="0"/>
              <a:t>: </a:t>
            </a:r>
            <a:r>
              <a:rPr lang="en-US" dirty="0" err="1" smtClean="0"/>
              <a:t>houd</a:t>
            </a:r>
            <a:r>
              <a:rPr lang="en-US" dirty="0" smtClean="0"/>
              <a:t> het </a:t>
            </a:r>
            <a:r>
              <a:rPr lang="en-US" dirty="0" err="1" smtClean="0"/>
              <a:t>rustig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Observeer</a:t>
            </a:r>
            <a:r>
              <a:rPr lang="en-US" dirty="0" smtClean="0"/>
              <a:t>: </a:t>
            </a:r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err="1" smtClean="0"/>
              <a:t>zorgvrager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rust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‘</a:t>
            </a:r>
            <a:r>
              <a:rPr lang="en-US" dirty="0" err="1" smtClean="0"/>
              <a:t>onschuldige</a:t>
            </a:r>
            <a:r>
              <a:rPr lang="en-US" dirty="0" smtClean="0"/>
              <a:t>’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rustige</a:t>
            </a:r>
            <a:r>
              <a:rPr lang="en-US" dirty="0" smtClean="0"/>
              <a:t> </a:t>
            </a:r>
            <a:r>
              <a:rPr lang="en-US" dirty="0" err="1" smtClean="0"/>
              <a:t>muziek</a:t>
            </a:r>
            <a:r>
              <a:rPr lang="en-US" dirty="0" smtClean="0"/>
              <a:t>/ </a:t>
            </a:r>
            <a:r>
              <a:rPr lang="en-US" dirty="0" err="1" smtClean="0"/>
              <a:t>bewegende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r>
              <a:rPr lang="en-US" dirty="0" smtClean="0"/>
              <a:t>)?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verder</a:t>
            </a:r>
            <a:r>
              <a:rPr lang="en-US" dirty="0" smtClean="0"/>
              <a:t> de </a:t>
            </a:r>
            <a:r>
              <a:rPr lang="en-US" dirty="0" err="1" smtClean="0"/>
              <a:t>lesbrief</a:t>
            </a:r>
            <a:r>
              <a:rPr lang="en-US" dirty="0" smtClean="0"/>
              <a:t> </a:t>
            </a:r>
            <a:r>
              <a:rPr lang="en-US" dirty="0"/>
              <a:t>“</a:t>
            </a:r>
            <a:r>
              <a:rPr lang="en-US" dirty="0" err="1">
                <a:solidFill>
                  <a:srgbClr val="E9091F"/>
                </a:solidFill>
              </a:rPr>
              <a:t>bejegening</a:t>
            </a:r>
            <a:r>
              <a:rPr lang="en-US" dirty="0"/>
              <a:t>”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92896"/>
            <a:ext cx="1994658" cy="153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81066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349</Words>
  <Application>Microsoft Office PowerPoint</Application>
  <PresentationFormat>Diavoorstelling (4:3)</PresentationFormat>
  <Paragraphs>40</Paragraphs>
  <Slides>6</Slides>
  <Notes>2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Dia 1</vt:lpstr>
      <vt:lpstr>Voorkómen van probleemgedrag (4 belangrijke onderdelen volgens Verbraeck en van der Plaats*)</vt:lpstr>
      <vt:lpstr>1. De fysieke  omgeving</vt:lpstr>
      <vt:lpstr>2. De werkprocessen en de sfeer</vt:lpstr>
      <vt:lpstr>3. De bejegening</vt:lpstr>
      <vt:lpstr>4. Geven van gunstige prikkels</vt:lpstr>
    </vt:vector>
  </TitlesOfParts>
  <Company>ROC Mondriaan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Voorkómen probleemgedrag (4 belangrijke onderdelen volgens Brein Collectief)</dc:title>
  <dc:creator>Destree, N.C.</dc:creator>
  <cp:lastModifiedBy>PB</cp:lastModifiedBy>
  <cp:revision>20</cp:revision>
  <dcterms:created xsi:type="dcterms:W3CDTF">2013-08-23T21:06:42Z</dcterms:created>
  <dcterms:modified xsi:type="dcterms:W3CDTF">2013-08-23T21:17:12Z</dcterms:modified>
</cp:coreProperties>
</file>