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DD1C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09" d="100"/>
          <a:sy n="109" d="100"/>
        </p:scale>
        <p:origin x="-872"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6A1A8-7960-7247-B20D-39C13683271F}" type="datetimeFigureOut">
              <a:rPr lang="nl-NL" smtClean="0"/>
              <a:pPr/>
              <a:t>23-08-2013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936A88-4000-4747-A6AB-3EC51ECBE20A}"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Deze dia’s kunnen bewerkt en/of gebruikt worden om het onderwerp</a:t>
            </a:r>
            <a:r>
              <a:rPr lang="nl-NL" baseline="0" dirty="0" smtClean="0"/>
              <a:t> ‘Pijn bij dementie’ toe te lichten; bij vragen </a:t>
            </a:r>
            <a:r>
              <a:rPr lang="nl-NL" baseline="0" dirty="0" err="1" smtClean="0"/>
              <a:t>p.bocken</a:t>
            </a:r>
            <a:r>
              <a:rPr lang="nl-NL" baseline="0" dirty="0" smtClean="0"/>
              <a:t>@</a:t>
            </a:r>
            <a:r>
              <a:rPr lang="nl-NL" baseline="0" err="1" smtClean="0"/>
              <a:t>mboutrecht</a:t>
            </a:r>
            <a:r>
              <a:rPr lang="nl-NL" baseline="0" smtClean="0"/>
              <a:t>.nl</a:t>
            </a:r>
            <a:endParaRPr lang="nl-NL"/>
          </a:p>
        </p:txBody>
      </p:sp>
      <p:sp>
        <p:nvSpPr>
          <p:cNvPr id="4" name="Tijdelijke aanduiding voor dianummer 3"/>
          <p:cNvSpPr>
            <a:spLocks noGrp="1"/>
          </p:cNvSpPr>
          <p:nvPr>
            <p:ph type="sldNum" sz="quarter" idx="10"/>
          </p:nvPr>
        </p:nvSpPr>
        <p:spPr/>
        <p:txBody>
          <a:bodyPr/>
          <a:lstStyle/>
          <a:p>
            <a:fld id="{6A936A88-4000-4747-A6AB-3EC51ECBE20A}" type="slidenum">
              <a:rPr lang="nl-NL" smtClean="0"/>
              <a:pPr/>
              <a:t>1</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dirty="0" smtClean="0">
                <a:ea typeface="ＭＳ Ｐゴシック" pitchFamily="-65" charset="-128"/>
                <a:cs typeface="ＭＳ Ｐゴシック" pitchFamily="-65" charset="-128"/>
              </a:rPr>
              <a:t>1. '</a:t>
            </a:r>
            <a:r>
              <a:rPr lang="nl-NL" sz="1200" dirty="0" err="1" smtClean="0">
                <a:ea typeface="ＭＳ Ｐゴシック" pitchFamily="-65" charset="-128"/>
                <a:cs typeface="ＭＳ Ｐゴシック" pitchFamily="-65" charset="-128"/>
              </a:rPr>
              <a:t>sensorisch-discriminatief</a:t>
            </a:r>
            <a:r>
              <a:rPr lang="nl-NL" sz="1200" dirty="0" smtClean="0">
                <a:ea typeface="ＭＳ Ｐゴシック" pitchFamily="-65" charset="-128"/>
                <a:cs typeface="ＭＳ Ｐゴシック" pitchFamily="-65" charset="-128"/>
              </a:rPr>
              <a:t> aspect' = 'voelen en onderscheiden' = het voelen van waar het zit, het onderscheid voelen tussen '</a:t>
            </a:r>
            <a:r>
              <a:rPr lang="nl-NL" sz="1200" dirty="0" err="1" smtClean="0">
                <a:ea typeface="ＭＳ Ｐゴシック" pitchFamily="-65" charset="-128"/>
                <a:cs typeface="ＭＳ Ｐゴシック" pitchFamily="-65" charset="-128"/>
              </a:rPr>
              <a:t>wel-pijnlijk</a:t>
            </a:r>
            <a:r>
              <a:rPr lang="nl-NL" sz="1200" dirty="0" smtClean="0">
                <a:ea typeface="ＭＳ Ｐゴシック" pitchFamily="-65" charset="-128"/>
                <a:cs typeface="ＭＳ Ｐゴシック" pitchFamily="-65" charset="-128"/>
              </a:rPr>
              <a:t>' en 'niet-pijnlijk' ('pijndrempel')</a:t>
            </a:r>
          </a:p>
          <a:p>
            <a:endParaRPr lang="nl-NL" sz="1200" dirty="0" smtClean="0">
              <a:ea typeface="ＭＳ Ｐゴシック" pitchFamily="-65" charset="-128"/>
              <a:cs typeface="ＭＳ Ｐゴシック" pitchFamily="-65" charset="-128"/>
            </a:endParaRPr>
          </a:p>
          <a:p>
            <a:r>
              <a:rPr lang="nl-NL" sz="1200" dirty="0" smtClean="0">
                <a:ea typeface="ＭＳ Ｐゴシック" pitchFamily="-65" charset="-128"/>
                <a:cs typeface="ＭＳ Ｐゴシック" pitchFamily="-65" charset="-128"/>
              </a:rPr>
              <a:t>2. '</a:t>
            </a:r>
            <a:r>
              <a:rPr lang="nl-NL" sz="1200" dirty="0" err="1" smtClean="0">
                <a:ea typeface="ＭＳ Ｐゴシック" pitchFamily="-65" charset="-128"/>
                <a:cs typeface="ＭＳ Ｐゴシック" pitchFamily="-65" charset="-128"/>
              </a:rPr>
              <a:t>affectief-emotioneel</a:t>
            </a:r>
            <a:r>
              <a:rPr lang="nl-NL" sz="1200" dirty="0" smtClean="0">
                <a:ea typeface="ＭＳ Ｐゴシック" pitchFamily="-65" charset="-128"/>
                <a:cs typeface="ＭＳ Ｐゴシック" pitchFamily="-65" charset="-128"/>
              </a:rPr>
              <a:t> aspect' = 'aangedaan zijn door de pijn en de emotie die het teweeg brengt' = het gebukt gaan onder de pijn = staat dichter bij het werkelijke '</a:t>
            </a:r>
            <a:r>
              <a:rPr lang="nl-NL" sz="1200" dirty="0" err="1" smtClean="0">
                <a:ea typeface="ＭＳ Ｐゴシック" pitchFamily="-65" charset="-128"/>
                <a:cs typeface="ＭＳ Ｐゴシック" pitchFamily="-65" charset="-128"/>
              </a:rPr>
              <a:t>pijn-lijden</a:t>
            </a:r>
            <a:r>
              <a:rPr lang="nl-NL" sz="1200" dirty="0" smtClean="0">
                <a:ea typeface="ＭＳ Ｐゴシック" pitchFamily="-65" charset="-128"/>
                <a:cs typeface="ＭＳ Ｐゴシック" pitchFamily="-65" charset="-128"/>
              </a:rPr>
              <a:t>' = gevolgen voor het gedrag (sterk cultureel bepaald); onderdeel daarvan is de pijntolerantie (vaak foutief aangeduid als de pijndrempel)</a:t>
            </a:r>
          </a:p>
          <a:p>
            <a:r>
              <a:rPr lang="nl-NL" sz="1200" dirty="0" smtClean="0">
                <a:ea typeface="ＭＳ Ｐゴシック" pitchFamily="-65" charset="-128"/>
                <a:cs typeface="ＭＳ Ｐゴシック" pitchFamily="-65" charset="-128"/>
              </a:rPr>
              <a:t>3. '</a:t>
            </a:r>
            <a:r>
              <a:rPr lang="nl-NL" sz="1200" dirty="0" err="1" smtClean="0">
                <a:ea typeface="ＭＳ Ｐゴシック" pitchFamily="-65" charset="-128"/>
                <a:cs typeface="ＭＳ Ｐゴシック" pitchFamily="-65" charset="-128"/>
              </a:rPr>
              <a:t>cognitief-evaluatief</a:t>
            </a:r>
            <a:r>
              <a:rPr lang="nl-NL" sz="1200" dirty="0" smtClean="0">
                <a:ea typeface="ＭＳ Ｐゴシック" pitchFamily="-65" charset="-128"/>
                <a:cs typeface="ＭＳ Ｐゴシック" pitchFamily="-65" charset="-128"/>
              </a:rPr>
              <a:t> aspect' = de betekenis van de pijn en het anticiperen op het komen van pijn</a:t>
            </a:r>
          </a:p>
          <a:p>
            <a:r>
              <a:rPr lang="nl-NL" sz="1200" dirty="0" smtClean="0">
                <a:ea typeface="ＭＳ Ｐゴシック" pitchFamily="-65" charset="-128"/>
                <a:cs typeface="ＭＳ Ｐゴシック" pitchFamily="-65" charset="-128"/>
              </a:rPr>
              <a:t>4. geheugen voor de pijn</a:t>
            </a:r>
          </a:p>
          <a:p>
            <a:r>
              <a:rPr lang="nl-NL" sz="1200" dirty="0" smtClean="0">
                <a:ea typeface="ＭＳ Ｐゴシック" pitchFamily="-65" charset="-128"/>
                <a:cs typeface="ＭＳ Ｐゴシック" pitchFamily="-65" charset="-128"/>
              </a:rPr>
              <a:t>5. '</a:t>
            </a:r>
            <a:r>
              <a:rPr lang="nl-NL" sz="1200" dirty="0" err="1" smtClean="0">
                <a:ea typeface="ＭＳ Ｐゴシック" pitchFamily="-65" charset="-128"/>
                <a:cs typeface="ＭＳ Ｐゴシック" pitchFamily="-65" charset="-128"/>
              </a:rPr>
              <a:t>autonome-neuroendocriene</a:t>
            </a:r>
            <a:r>
              <a:rPr lang="nl-NL" sz="1200" dirty="0" smtClean="0">
                <a:ea typeface="ＭＳ Ｐゴシック" pitchFamily="-65" charset="-128"/>
                <a:cs typeface="ＭＳ Ｐゴシック" pitchFamily="-65" charset="-128"/>
              </a:rPr>
              <a:t> aspect' = het lichamelijke alarmeringsprogramma dat door pijn in gang wordt gezet met als doel de kans op overleving te vergroten (pijn als alom in de natuur tegenwoordige </a:t>
            </a:r>
            <a:r>
              <a:rPr lang="nl-NL" sz="1200" dirty="0" err="1" smtClean="0">
                <a:ea typeface="ＭＳ Ｐゴシック" pitchFamily="-65" charset="-128"/>
                <a:cs typeface="ＭＳ Ｐゴシック" pitchFamily="-65" charset="-128"/>
              </a:rPr>
              <a:t>evolutie-gegeven</a:t>
            </a:r>
            <a:r>
              <a:rPr lang="nl-NL" sz="1200" dirty="0" smtClean="0">
                <a:ea typeface="ＭＳ Ｐゴシック" pitchFamily="-65" charset="-128"/>
                <a:cs typeface="ＭＳ Ｐゴシック" pitchFamily="-65" charset="-128"/>
              </a:rPr>
              <a:t>, in het kader van de 'survival')</a:t>
            </a:r>
          </a:p>
          <a:p>
            <a:endParaRPr lang="nl-NL" sz="1200" dirty="0" smtClean="0">
              <a:ea typeface="ＭＳ Ｐゴシック" pitchFamily="-65" charset="-128"/>
              <a:cs typeface="ＭＳ Ｐゴシック" pitchFamily="-65" charset="-128"/>
            </a:endParaRPr>
          </a:p>
          <a:p>
            <a:endParaRPr lang="nl-NL" dirty="0"/>
          </a:p>
        </p:txBody>
      </p:sp>
      <p:sp>
        <p:nvSpPr>
          <p:cNvPr id="4" name="Tijdelijke aanduiding voor dianummer 3"/>
          <p:cNvSpPr>
            <a:spLocks noGrp="1"/>
          </p:cNvSpPr>
          <p:nvPr>
            <p:ph type="sldNum" sz="quarter" idx="10"/>
          </p:nvPr>
        </p:nvSpPr>
        <p:spPr/>
        <p:txBody>
          <a:bodyPr/>
          <a:lstStyle/>
          <a:p>
            <a:fld id="{6A936A88-4000-4747-A6AB-3EC51ECBE20A}" type="slidenum">
              <a:rPr lang="nl-NL" smtClean="0"/>
              <a:pPr/>
              <a:t>7</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buFont typeface="Arial" pitchFamily="-65" charset="0"/>
              <a:buNone/>
            </a:pPr>
            <a:r>
              <a:rPr lang="nl-NL" sz="1200" dirty="0" smtClean="0">
                <a:ea typeface="ＭＳ Ｐゴシック" pitchFamily="-65" charset="-128"/>
                <a:cs typeface="ＭＳ Ｐゴシック" pitchFamily="-65" charset="-128"/>
              </a:rPr>
              <a:t>A. het mediale systeem, meer naar het midden van ruggenmerg, hersenstam en grote hersenen gelegen - maakt geen gebruik van snelle informatiebanen maar van langzame verbindingen</a:t>
            </a:r>
          </a:p>
          <a:p>
            <a:pPr>
              <a:buFont typeface="Arial" pitchFamily="-65" charset="0"/>
              <a:buNone/>
            </a:pPr>
            <a:r>
              <a:rPr lang="nl-NL" sz="1200" dirty="0" smtClean="0">
                <a:ea typeface="ＭＳ Ｐゴシック" pitchFamily="-65" charset="-128"/>
                <a:cs typeface="ＭＳ Ｐゴシック" pitchFamily="-65" charset="-128"/>
              </a:rPr>
              <a:t>B. het laterale systeem, de prikkel meer aan de zijkant van ruggenmerg snel omhoog sturend richting hersenschors</a:t>
            </a:r>
          </a:p>
          <a:p>
            <a:pPr>
              <a:buFont typeface="Arial" pitchFamily="-65" charset="0"/>
              <a:buNone/>
            </a:pPr>
            <a:r>
              <a:rPr lang="nl-NL" sz="1200" dirty="0" smtClean="0">
                <a:ea typeface="ＭＳ Ｐゴシック" pitchFamily="-65" charset="-128"/>
                <a:cs typeface="ＭＳ Ｐゴシック" pitchFamily="-65" charset="-128"/>
              </a:rPr>
              <a:t>Deze twee systemen hebben weinig dwarsverbanden, alleen in de </a:t>
            </a:r>
            <a:r>
              <a:rPr lang="nl-NL" sz="1200" dirty="0" err="1" smtClean="0">
                <a:ea typeface="ＭＳ Ｐゴシック" pitchFamily="-65" charset="-128"/>
                <a:cs typeface="ＭＳ Ｐゴシック" pitchFamily="-65" charset="-128"/>
              </a:rPr>
              <a:t>thalamus</a:t>
            </a:r>
            <a:r>
              <a:rPr lang="nl-NL" sz="1200" dirty="0" smtClean="0">
                <a:ea typeface="ＭＳ Ｐゴシック" pitchFamily="-65" charset="-128"/>
                <a:cs typeface="ＭＳ Ｐゴシック" pitchFamily="-65" charset="-128"/>
              </a:rPr>
              <a:t>. Onderbreking van deze connectie als gevolg van CVA leidt waarschijnlijk tot centrale '</a:t>
            </a:r>
            <a:r>
              <a:rPr lang="nl-NL" sz="1200" dirty="0" err="1" smtClean="0">
                <a:ea typeface="ＭＳ Ｐゴシック" pitchFamily="-65" charset="-128"/>
                <a:cs typeface="ＭＳ Ｐゴシック" pitchFamily="-65" charset="-128"/>
              </a:rPr>
              <a:t>post-stroke</a:t>
            </a:r>
            <a:r>
              <a:rPr lang="nl-NL" sz="1200" dirty="0" smtClean="0">
                <a:ea typeface="ＭＳ Ｐゴシック" pitchFamily="-65" charset="-128"/>
                <a:cs typeface="ＭＳ Ｐゴシック" pitchFamily="-65" charset="-128"/>
              </a:rPr>
              <a:t>'-pijn</a:t>
            </a:r>
          </a:p>
          <a:p>
            <a:endParaRPr lang="nl-NL" dirty="0"/>
          </a:p>
        </p:txBody>
      </p:sp>
      <p:sp>
        <p:nvSpPr>
          <p:cNvPr id="4" name="Tijdelijke aanduiding voor dianummer 3"/>
          <p:cNvSpPr>
            <a:spLocks noGrp="1"/>
          </p:cNvSpPr>
          <p:nvPr>
            <p:ph type="sldNum" sz="quarter" idx="10"/>
          </p:nvPr>
        </p:nvSpPr>
        <p:spPr/>
        <p:txBody>
          <a:bodyPr/>
          <a:lstStyle/>
          <a:p>
            <a:fld id="{6A936A88-4000-4747-A6AB-3EC51ECBE20A}" type="slidenum">
              <a:rPr lang="nl-NL" smtClean="0"/>
              <a:pPr/>
              <a:t>8</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Titelstijl van model bewerken</a:t>
            </a:r>
            <a:endParaRPr lang="nl-NL"/>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lang="nl-NL"/>
          </a:p>
        </p:txBody>
      </p:sp>
      <p:sp>
        <p:nvSpPr>
          <p:cNvPr id="4" name="Tijdelijke aanduiding voor datum 3"/>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2"/>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4"/>
          <p:cNvSpPr>
            <a:spLocks noGrp="1"/>
          </p:cNvSpPr>
          <p:nvPr>
            <p:ph type="dt" sz="half" idx="10"/>
          </p:nvPr>
        </p:nvSpPr>
        <p:spPr/>
        <p:txBody>
          <a:bodyPr/>
          <a:lstStyle/>
          <a:p>
            <a:fld id="{2BF83BF6-01BA-9B45-B661-AC47820507A0}" type="datetimeFigureOut">
              <a:rPr lang="nl-NL" smtClean="0"/>
              <a:pPr/>
              <a:t>23-08-2013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10CDD88-EC8A-AB47-9AD9-DB323B69F0F3}"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F83BF6-01BA-9B45-B661-AC47820507A0}" type="datetimeFigureOut">
              <a:rPr lang="nl-NL" smtClean="0"/>
              <a:pPr/>
              <a:t>23-08-2013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0CDD88-EC8A-AB47-9AD9-DB323B69F0F3}"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hyperlink" Target="http://www.dementieinbeweging.nl/info/pijn/" TargetMode="External"/><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hyperlink" Target="http://www.alzheimer-nederland.nl/actueel/onderzoek/2012/oktober/pijn-bij-dementie-vaak-niet-behandeld-in-verpleeghuis.asp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hyperlink" Target="http://www.dementieinbeweging.nl/downloads/16/instructies-pacslac1.pdf" TargetMode="External"/><Relationship Id="rId4" Type="http://schemas.openxmlformats.org/officeDocument/2006/relationships/hyperlink" Target="http://www.kenhunpijn.nl" TargetMode="External"/><Relationship Id="rId5"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hyperlink" Target="http://www.pijnverpleegkundigen.n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Afbeelding 5" descr="DenD-logo.jpg"/>
          <p:cNvPicPr>
            <a:picLocks noChangeAspect="1"/>
          </p:cNvPicPr>
          <p:nvPr/>
        </p:nvPicPr>
        <p:blipFill>
          <a:blip r:embed="rId3"/>
          <a:stretch>
            <a:fillRect/>
          </a:stretch>
        </p:blipFill>
        <p:spPr>
          <a:xfrm>
            <a:off x="22225" y="0"/>
            <a:ext cx="9144000" cy="6156326"/>
          </a:xfrm>
          <a:prstGeom prst="rect">
            <a:avLst/>
          </a:prstGeom>
        </p:spPr>
      </p:pic>
      <p:sp>
        <p:nvSpPr>
          <p:cNvPr id="7" name="Tekstvak 6"/>
          <p:cNvSpPr txBox="1"/>
          <p:nvPr/>
        </p:nvSpPr>
        <p:spPr>
          <a:xfrm>
            <a:off x="2057400" y="5334000"/>
            <a:ext cx="6058043" cy="553998"/>
          </a:xfrm>
          <a:prstGeom prst="rect">
            <a:avLst/>
          </a:prstGeom>
          <a:noFill/>
        </p:spPr>
        <p:txBody>
          <a:bodyPr wrap="none" rtlCol="0">
            <a:spAutoFit/>
          </a:bodyPr>
          <a:lstStyle/>
          <a:p>
            <a:r>
              <a:rPr lang="nl-NL" sz="3000" b="1" dirty="0" smtClean="0">
                <a:solidFill>
                  <a:schemeClr val="bg1"/>
                </a:solidFill>
                <a:latin typeface="Times"/>
                <a:cs typeface="Times"/>
              </a:rPr>
              <a:t>Dia’s bij lesbrief ‘Pijn bij dementie’</a:t>
            </a:r>
            <a:endParaRPr lang="nl-NL" sz="3000" b="1" dirty="0">
              <a:solidFill>
                <a:schemeClr val="bg1"/>
              </a:solidFill>
              <a:latin typeface="Times"/>
              <a:cs typeface="Time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Het belang van de soort dementie voor pijn</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Tijdelijke aanduiding voor inhoud 2"/>
          <p:cNvSpPr>
            <a:spLocks noGrp="1"/>
          </p:cNvSpPr>
          <p:nvPr>
            <p:ph idx="1"/>
          </p:nvPr>
        </p:nvSpPr>
        <p:spPr>
          <a:xfrm>
            <a:off x="685800" y="1600200"/>
            <a:ext cx="7848600" cy="3657599"/>
          </a:xfrm>
        </p:spPr>
        <p:txBody>
          <a:bodyPr>
            <a:normAutofit lnSpcReduction="10000"/>
          </a:bodyPr>
          <a:lstStyle/>
          <a:p>
            <a:pPr>
              <a:buNone/>
            </a:pPr>
            <a:r>
              <a:rPr lang="nl-NL" sz="2000" dirty="0" smtClean="0">
                <a:ea typeface="ＭＳ Ｐゴシック" pitchFamily="-65" charset="-128"/>
                <a:cs typeface="ＭＳ Ｐゴシック" pitchFamily="-65" charset="-128"/>
              </a:rPr>
              <a:t>1</a:t>
            </a:r>
            <a:r>
              <a:rPr lang="nl-NL" sz="2000" dirty="0">
                <a:ea typeface="ＭＳ Ｐゴシック" pitchFamily="-65" charset="-128"/>
                <a:cs typeface="ＭＳ Ｐゴシック" pitchFamily="-65" charset="-128"/>
              </a:rPr>
              <a:t>. de meeste vormen van dementie leiden tot beschadigingen op</a:t>
            </a:r>
            <a:r>
              <a:rPr lang="nl-NL" sz="2000" dirty="0" smtClean="0">
                <a:ea typeface="ＭＳ Ｐゴシック" pitchFamily="-65" charset="-128"/>
                <a:cs typeface="ＭＳ Ｐゴシック" pitchFamily="-65" charset="-128"/>
              </a:rPr>
              <a:t> veel </a:t>
            </a:r>
            <a:r>
              <a:rPr lang="nl-NL" sz="2000" dirty="0">
                <a:ea typeface="ＭＳ Ｐゴシック" pitchFamily="-65" charset="-128"/>
                <a:cs typeface="ＭＳ Ｐゴシック" pitchFamily="-65" charset="-128"/>
              </a:rPr>
              <a:t>verschillende plekken</a:t>
            </a:r>
          </a:p>
          <a:p>
            <a:pPr>
              <a:buNone/>
            </a:pPr>
            <a:r>
              <a:rPr lang="nl-NL" sz="2000" dirty="0">
                <a:ea typeface="ＭＳ Ｐゴシック" pitchFamily="-65" charset="-128"/>
                <a:cs typeface="ＭＳ Ｐゴシック" pitchFamily="-65" charset="-128"/>
              </a:rPr>
              <a:t>2.</a:t>
            </a:r>
            <a:r>
              <a:rPr lang="nl-NL" sz="2000" dirty="0" smtClean="0">
                <a:ea typeface="ＭＳ Ｐゴシック" pitchFamily="-65" charset="-128"/>
                <a:cs typeface="ＭＳ Ｐゴシック" pitchFamily="-65" charset="-128"/>
              </a:rPr>
              <a:t> route A en route B maken gebruik van verschillende gebieden van de hersenen, maar hebben op niveau van de tussenhersenen wel een verbinding</a:t>
            </a:r>
          </a:p>
          <a:p>
            <a:pPr>
              <a:buNone/>
            </a:pPr>
            <a:r>
              <a:rPr lang="nl-NL" sz="2000" dirty="0">
                <a:ea typeface="ＭＳ Ｐゴシック" pitchFamily="-65" charset="-128"/>
                <a:cs typeface="ＭＳ Ｐゴシック" pitchFamily="-65" charset="-128"/>
              </a:rPr>
              <a:t>3. de gevolgen van de beschadigingen voor de werking van deze systemen zijn bij lange na niet allemaal</a:t>
            </a:r>
            <a:r>
              <a:rPr lang="nl-NL" sz="2000" dirty="0" smtClean="0">
                <a:ea typeface="ＭＳ Ｐゴシック" pitchFamily="-65" charset="-128"/>
                <a:cs typeface="ＭＳ Ｐゴシック" pitchFamily="-65" charset="-128"/>
              </a:rPr>
              <a:t> helemaal uitgezocht</a:t>
            </a:r>
          </a:p>
          <a:p>
            <a:pPr>
              <a:buNone/>
            </a:pPr>
            <a:r>
              <a:rPr lang="nl-NL" sz="2000" dirty="0" smtClean="0">
                <a:ea typeface="ＭＳ Ｐゴシック" pitchFamily="-65" charset="-128"/>
                <a:cs typeface="ＭＳ Ｐゴシック" pitchFamily="-65" charset="-128"/>
              </a:rPr>
              <a:t>4. maar er zijn wel aanwijzingen voor een paar verschillen</a:t>
            </a:r>
          </a:p>
          <a:p>
            <a:pPr lvl="2">
              <a:buNone/>
            </a:pPr>
            <a:r>
              <a:rPr lang="nl-NL" sz="1800" dirty="0" err="1" smtClean="0">
                <a:ea typeface="ＭＳ Ｐゴシック" pitchFamily="-65" charset="-128"/>
                <a:cs typeface="ＭＳ Ｐゴシック" pitchFamily="-65" charset="-128"/>
              </a:rPr>
              <a:t>Alzheimerdementie</a:t>
            </a:r>
            <a:endParaRPr lang="nl-NL" sz="1800" dirty="0" smtClean="0">
              <a:ea typeface="ＭＳ Ｐゴシック" pitchFamily="-65" charset="-128"/>
              <a:cs typeface="ＭＳ Ｐゴシック" pitchFamily="-65" charset="-128"/>
            </a:endParaRPr>
          </a:p>
          <a:p>
            <a:pPr lvl="2">
              <a:buNone/>
            </a:pPr>
            <a:r>
              <a:rPr lang="nl-NL" sz="1800" dirty="0" smtClean="0">
                <a:ea typeface="ＭＳ Ｐゴシック" pitchFamily="-65" charset="-128"/>
                <a:cs typeface="ＭＳ Ｐゴシック" pitchFamily="-65" charset="-128"/>
              </a:rPr>
              <a:t>vasculaire dementie</a:t>
            </a:r>
          </a:p>
          <a:p>
            <a:pPr lvl="2">
              <a:buNone/>
            </a:pPr>
            <a:r>
              <a:rPr lang="nl-NL" sz="1800" dirty="0" err="1" smtClean="0">
                <a:ea typeface="ＭＳ Ｐゴシック" pitchFamily="-65" charset="-128"/>
                <a:cs typeface="ＭＳ Ｐゴシック" pitchFamily="-65" charset="-128"/>
              </a:rPr>
              <a:t>frontotemporale</a:t>
            </a:r>
            <a:r>
              <a:rPr lang="nl-NL" sz="1800" dirty="0" smtClean="0">
                <a:ea typeface="ＭＳ Ｐゴシック" pitchFamily="-65" charset="-128"/>
                <a:cs typeface="ＭＳ Ｐゴシック" pitchFamily="-65" charset="-128"/>
              </a:rPr>
              <a:t> dementie </a:t>
            </a:r>
          </a:p>
          <a:p>
            <a:endParaRPr lang="nl-NL" sz="2000" dirty="0">
              <a:ea typeface="ＭＳ Ｐゴシック" pitchFamily="-65" charset="-128"/>
              <a:cs typeface="ＭＳ Ｐゴシック" pitchFamily="-65"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accel="50000" decel="50000" fill="hold" grpId="0"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accel="50000" decel="5000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calcmode="lin" valueType="num">
                                      <p:cBhvr additive="base">
                                        <p:cTn id="3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accel="50000" decel="50000" fill="hold" grpId="0"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Pijn bij </a:t>
            </a:r>
            <a:r>
              <a:rPr lang="nl-NL" sz="2400" dirty="0" err="1" smtClean="0">
                <a:solidFill>
                  <a:srgbClr val="DD1C21"/>
                </a:solidFill>
                <a:ea typeface="ＭＳ Ｐゴシック" pitchFamily="-65" charset="-128"/>
                <a:cs typeface="ＭＳ Ｐゴシック" pitchFamily="-65" charset="-128"/>
              </a:rPr>
              <a:t>Alzheimer</a:t>
            </a:r>
            <a:r>
              <a:rPr lang="nl-NL" sz="2400" dirty="0" smtClean="0">
                <a:solidFill>
                  <a:srgbClr val="DD1C21"/>
                </a:solidFill>
                <a:ea typeface="ＭＳ Ｐゴシック" pitchFamily="-65" charset="-128"/>
                <a:cs typeface="ＭＳ Ｐゴシック" pitchFamily="-65" charset="-128"/>
              </a:rPr>
              <a:t> – enkele aanwijzingen</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Tijdelijke aanduiding voor inhoud 2"/>
          <p:cNvSpPr>
            <a:spLocks noGrp="1"/>
          </p:cNvSpPr>
          <p:nvPr>
            <p:ph idx="1"/>
          </p:nvPr>
        </p:nvSpPr>
        <p:spPr>
          <a:xfrm>
            <a:off x="457200" y="1600200"/>
            <a:ext cx="8229600" cy="4525963"/>
          </a:xfrm>
        </p:spPr>
        <p:txBody>
          <a:bodyPr/>
          <a:lstStyle/>
          <a:p>
            <a:pPr>
              <a:buNone/>
            </a:pPr>
            <a:r>
              <a:rPr lang="nl-NL" sz="2000" dirty="0" smtClean="0">
                <a:ea typeface="ＭＳ Ｐゴシック" pitchFamily="-65" charset="-128"/>
                <a:cs typeface="ＭＳ Ｐゴシック" pitchFamily="-65" charset="-128"/>
              </a:rPr>
              <a:t>- er gaan veel zenuwcellen verloren, maar er worden ook verbindingen verbroken  </a:t>
            </a:r>
            <a:r>
              <a:rPr lang="nl-NL" sz="2000" dirty="0">
                <a:ea typeface="ＭＳ Ｐゴシック" pitchFamily="-65" charset="-128"/>
                <a:cs typeface="ＭＳ Ｐゴシック" pitchFamily="-65" charset="-128"/>
              </a:rPr>
              <a:t>('</a:t>
            </a:r>
            <a:r>
              <a:rPr lang="nl-NL" sz="2000" dirty="0" err="1" smtClean="0">
                <a:ea typeface="ＭＳ Ｐゴシック" pitchFamily="-65" charset="-128"/>
                <a:cs typeface="ＭＳ Ｐゴシック" pitchFamily="-65" charset="-128"/>
              </a:rPr>
              <a:t>wittestofafwijkingen</a:t>
            </a:r>
            <a:r>
              <a:rPr lang="nl-NL" sz="2000" dirty="0">
                <a:ea typeface="ＭＳ Ｐゴシック" pitchFamily="-65" charset="-128"/>
                <a:cs typeface="ＭＳ Ｐゴシック" pitchFamily="-65" charset="-128"/>
              </a:rPr>
              <a:t>')</a:t>
            </a:r>
          </a:p>
          <a:p>
            <a:pPr>
              <a:buNone/>
            </a:pPr>
            <a:r>
              <a:rPr lang="nl-NL" sz="2000" dirty="0">
                <a:ea typeface="ＭＳ Ｐゴシック" pitchFamily="-65" charset="-128"/>
                <a:cs typeface="ＭＳ Ｐゴシック" pitchFamily="-65" charset="-128"/>
              </a:rPr>
              <a:t>- over de hele linie is</a:t>
            </a:r>
            <a:r>
              <a:rPr lang="nl-NL" sz="2000" dirty="0" smtClean="0">
                <a:ea typeface="ＭＳ Ｐゴシック" pitchFamily="-65" charset="-128"/>
                <a:cs typeface="ＭＳ Ｐゴシック" pitchFamily="-65" charset="-128"/>
              </a:rPr>
              <a:t> route A ernstig getroffen</a:t>
            </a:r>
          </a:p>
          <a:p>
            <a:pPr>
              <a:buNone/>
            </a:pPr>
            <a:r>
              <a:rPr lang="nl-NL" sz="2000" dirty="0">
                <a:ea typeface="ＭＳ Ｐゴシック" pitchFamily="-65" charset="-128"/>
                <a:cs typeface="ＭＳ Ｐゴシック" pitchFamily="-65" charset="-128"/>
              </a:rPr>
              <a:t>-</a:t>
            </a:r>
            <a:r>
              <a:rPr lang="nl-NL" sz="2000" dirty="0" smtClean="0">
                <a:ea typeface="ＭＳ Ｐゴシック" pitchFamily="-65" charset="-128"/>
                <a:cs typeface="ＭＳ Ｐゴシック" pitchFamily="-65" charset="-128"/>
              </a:rPr>
              <a:t> route B is </a:t>
            </a:r>
            <a:r>
              <a:rPr lang="nl-NL" sz="2000" dirty="0">
                <a:ea typeface="ＭＳ Ｐゴシック" pitchFamily="-65" charset="-128"/>
                <a:cs typeface="ＭＳ Ｐゴシック" pitchFamily="-65" charset="-128"/>
              </a:rPr>
              <a:t>betrekkelijk gespaard</a:t>
            </a:r>
          </a:p>
          <a:p>
            <a:pPr>
              <a:buNone/>
            </a:pPr>
            <a:r>
              <a:rPr lang="nl-NL" sz="2000" dirty="0">
                <a:ea typeface="ＭＳ Ｐゴシック" pitchFamily="-65" charset="-128"/>
                <a:cs typeface="ＭＳ Ｐゴシック" pitchFamily="-65" charset="-128"/>
              </a:rPr>
              <a:t>- waarnemingen bij patiënten:</a:t>
            </a:r>
            <a:r>
              <a:rPr lang="nl-NL" sz="2000" dirty="0" smtClean="0">
                <a:ea typeface="ＭＳ Ｐゴシック" pitchFamily="-65" charset="-128"/>
                <a:cs typeface="ＭＳ Ｐゴシック" pitchFamily="-65" charset="-128"/>
              </a:rPr>
              <a:t> </a:t>
            </a:r>
          </a:p>
          <a:p>
            <a:pPr lvl="1">
              <a:buNone/>
            </a:pPr>
            <a:r>
              <a:rPr lang="nl-NL" sz="1900" dirty="0" smtClean="0">
                <a:ea typeface="ＭＳ Ｐゴシック" pitchFamily="-65" charset="-128"/>
                <a:cs typeface="ＭＳ Ｐゴシック" pitchFamily="-65" charset="-128"/>
              </a:rPr>
              <a:t>minder </a:t>
            </a:r>
            <a:r>
              <a:rPr lang="nl-NL" sz="1900" dirty="0">
                <a:ea typeface="ＭＳ Ｐゴシック" pitchFamily="-65" charset="-128"/>
                <a:cs typeface="ＭＳ Ｐゴシック" pitchFamily="-65" charset="-128"/>
              </a:rPr>
              <a:t>zichtbare</a:t>
            </a:r>
            <a:r>
              <a:rPr lang="nl-NL" sz="1900" dirty="0" smtClean="0">
                <a:ea typeface="ＭＳ Ｐゴシック" pitchFamily="-65" charset="-128"/>
                <a:cs typeface="ＭＳ Ｐゴシック" pitchFamily="-65" charset="-128"/>
              </a:rPr>
              <a:t> emotionele en affectieve </a:t>
            </a:r>
            <a:r>
              <a:rPr lang="nl-NL" sz="1900" dirty="0">
                <a:ea typeface="ＭＳ Ｐゴシック" pitchFamily="-65" charset="-128"/>
                <a:cs typeface="ＭＳ Ｐゴシック" pitchFamily="-65" charset="-128"/>
              </a:rPr>
              <a:t>gevolgen van </a:t>
            </a:r>
            <a:r>
              <a:rPr lang="nl-NL" sz="1900" dirty="0" smtClean="0">
                <a:ea typeface="ＭＳ Ｐゴシック" pitchFamily="-65" charset="-128"/>
                <a:cs typeface="ＭＳ Ｐゴシック" pitchFamily="-65" charset="-128"/>
              </a:rPr>
              <a:t>pijn (onderdeel 2), </a:t>
            </a:r>
          </a:p>
          <a:p>
            <a:pPr lvl="1">
              <a:buNone/>
            </a:pPr>
            <a:r>
              <a:rPr lang="nl-NL" sz="1900" dirty="0" smtClean="0">
                <a:ea typeface="ＭＳ Ｐゴシック" pitchFamily="-65" charset="-128"/>
                <a:cs typeface="ＭＳ Ｐゴシック" pitchFamily="-65" charset="-128"/>
              </a:rPr>
              <a:t>normale onderscheidingsdrempel voor pijn (onderdeel 1)</a:t>
            </a:r>
          </a:p>
          <a:p>
            <a:pPr lvl="1">
              <a:buNone/>
            </a:pPr>
            <a:r>
              <a:rPr lang="nl-NL" sz="1900" dirty="0" smtClean="0">
                <a:ea typeface="ＭＳ Ｐゴシック" pitchFamily="-65" charset="-128"/>
                <a:cs typeface="ＭＳ Ｐゴシック" pitchFamily="-65" charset="-128"/>
              </a:rPr>
              <a:t>maar </a:t>
            </a:r>
            <a:r>
              <a:rPr lang="nl-NL" sz="1900" dirty="0">
                <a:ea typeface="ＭＳ Ｐゴシック" pitchFamily="-65" charset="-128"/>
                <a:cs typeface="ＭＳ Ｐゴシック" pitchFamily="-65" charset="-128"/>
              </a:rPr>
              <a:t>toegenomen </a:t>
            </a:r>
            <a:r>
              <a:rPr lang="nl-NL" sz="1900" dirty="0" smtClean="0">
                <a:ea typeface="ＭＳ Ｐゴシック" pitchFamily="-65" charset="-128"/>
                <a:cs typeface="ＭＳ Ｐゴシック" pitchFamily="-65" charset="-128"/>
              </a:rPr>
              <a:t>pijntolerantie (onderdeel 2)</a:t>
            </a:r>
          </a:p>
          <a:p>
            <a:pPr lvl="1">
              <a:buNone/>
            </a:pPr>
            <a:r>
              <a:rPr lang="nl-NL" sz="1900" dirty="0" smtClean="0">
                <a:ea typeface="ＭＳ Ｐゴシック" pitchFamily="-65" charset="-128"/>
                <a:cs typeface="ＭＳ Ｐゴシック" pitchFamily="-65" charset="-128"/>
              </a:rPr>
              <a:t>autonome </a:t>
            </a:r>
            <a:r>
              <a:rPr lang="nl-NL" sz="1900" dirty="0">
                <a:ea typeface="ＭＳ Ｐゴシック" pitchFamily="-65" charset="-128"/>
                <a:cs typeface="ＭＳ Ｐゴシック" pitchFamily="-65" charset="-128"/>
              </a:rPr>
              <a:t>reacties</a:t>
            </a:r>
            <a:r>
              <a:rPr lang="nl-NL" sz="1900" dirty="0" smtClean="0">
                <a:ea typeface="ＭＳ Ｐゴシック" pitchFamily="-65" charset="-128"/>
                <a:cs typeface="ＭＳ Ｐゴシック" pitchFamily="-65" charset="-128"/>
              </a:rPr>
              <a:t> (onderdeel 5) bij </a:t>
            </a:r>
            <a:r>
              <a:rPr lang="nl-NL" sz="1900" dirty="0">
                <a:ea typeface="ＭＳ Ｐゴシック" pitchFamily="-65" charset="-128"/>
                <a:cs typeface="ＭＳ Ｐゴシック" pitchFamily="-65" charset="-128"/>
              </a:rPr>
              <a:t>milde prikkels afgenomen, maar bij sterke prikkels hetzelfde</a:t>
            </a:r>
            <a:endParaRPr lang="nl-NL" sz="1900" dirty="0" smtClean="0">
              <a:ea typeface="ＭＳ Ｐゴシック" pitchFamily="-65" charset="-128"/>
              <a:cs typeface="ＭＳ Ｐゴシック" pitchFamily="-65" charset="-128"/>
            </a:endParaRPr>
          </a:p>
          <a:p>
            <a:pPr>
              <a:buNone/>
            </a:pPr>
            <a:r>
              <a:rPr lang="nl-NL" sz="2000" dirty="0" smtClean="0">
                <a:ea typeface="ＭＳ Ｐゴシック" pitchFamily="-65" charset="-128"/>
                <a:cs typeface="ＭＳ Ｐゴシック" pitchFamily="-65" charset="-128"/>
              </a:rPr>
              <a:t>echter: er blijft kans op toegenomen pijn want </a:t>
            </a:r>
            <a:r>
              <a:rPr lang="nl-NL" sz="2000" dirty="0">
                <a:ea typeface="ＭＳ Ｐゴシック" pitchFamily="-65" charset="-128"/>
                <a:cs typeface="ＭＳ Ｐゴシック" pitchFamily="-65" charset="-128"/>
              </a:rPr>
              <a:t>er zijn</a:t>
            </a:r>
            <a:r>
              <a:rPr lang="nl-NL" sz="2000" dirty="0" smtClean="0">
                <a:ea typeface="ＭＳ Ｐゴシック" pitchFamily="-65" charset="-128"/>
                <a:cs typeface="ＭＳ Ｐゴシック" pitchFamily="-65" charset="-128"/>
              </a:rPr>
              <a:t> bij </a:t>
            </a:r>
            <a:r>
              <a:rPr lang="nl-NL" sz="2000" dirty="0" err="1" smtClean="0">
                <a:ea typeface="ＭＳ Ｐゴシック" pitchFamily="-65" charset="-128"/>
                <a:cs typeface="ＭＳ Ｐゴシック" pitchFamily="-65" charset="-128"/>
              </a:rPr>
              <a:t>Alzheimer</a:t>
            </a:r>
            <a:r>
              <a:rPr lang="nl-NL" sz="2000" dirty="0" smtClean="0">
                <a:ea typeface="ＭＳ Ｐゴシック" pitchFamily="-65" charset="-128"/>
                <a:cs typeface="ＭＳ Ｐゴシック" pitchFamily="-65" charset="-128"/>
              </a:rPr>
              <a:t> ook </a:t>
            </a:r>
            <a:r>
              <a:rPr lang="nl-NL" sz="2000" dirty="0">
                <a:ea typeface="ＭＳ Ｐゴシック" pitchFamily="-65" charset="-128"/>
                <a:cs typeface="ＭＳ Ｐゴシック" pitchFamily="-65" charset="-128"/>
              </a:rPr>
              <a:t>afwijkingen</a:t>
            </a:r>
            <a:r>
              <a:rPr lang="nl-NL" sz="2000" dirty="0" smtClean="0">
                <a:ea typeface="ＭＳ Ｐゴシック" pitchFamily="-65" charset="-128"/>
                <a:cs typeface="ＭＳ Ｐゴシック" pitchFamily="-65" charset="-128"/>
              </a:rPr>
              <a:t> die </a:t>
            </a:r>
            <a:r>
              <a:rPr lang="nl-NL" sz="2000" dirty="0">
                <a:ea typeface="ＭＳ Ｐゴシック" pitchFamily="-65" charset="-128"/>
                <a:cs typeface="ＭＳ Ｐゴシック" pitchFamily="-65" charset="-128"/>
              </a:rPr>
              <a:t>veel</a:t>
            </a:r>
            <a:r>
              <a:rPr lang="nl-NL" sz="2000" dirty="0" smtClean="0">
                <a:ea typeface="ＭＳ Ｐゴシック" pitchFamily="-65" charset="-128"/>
                <a:cs typeface="ＭＳ Ｐゴシック" pitchFamily="-65" charset="-128"/>
              </a:rPr>
              <a:t> lijken op die </a:t>
            </a:r>
            <a:r>
              <a:rPr lang="nl-NL" sz="2000" dirty="0">
                <a:ea typeface="ＭＳ Ｐゴシック" pitchFamily="-65" charset="-128"/>
                <a:cs typeface="ＭＳ Ｐゴシック" pitchFamily="-65" charset="-128"/>
              </a:rPr>
              <a:t>bij vasculaire dementie</a:t>
            </a:r>
          </a:p>
          <a:p>
            <a:endParaRPr lang="nl-NL" sz="2000" dirty="0">
              <a:ea typeface="ＭＳ Ｐゴシック" pitchFamily="-65" charset="-128"/>
              <a:cs typeface="ＭＳ Ｐゴシック" pitchFamily="-65"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accel="50000" decel="50000" fill="hold" grpId="0"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accel="50000" decel="5000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calcmode="lin" valueType="num">
                                      <p:cBhvr additive="base">
                                        <p:cTn id="3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accel="50000" decel="50000" fill="hold" grpId="0"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accel="50000" decel="50000" fill="hold" grpId="0" nodeType="withEffect">
                                  <p:stCondLst>
                                    <p:cond delay="0"/>
                                  </p:stCondLst>
                                  <p:childTnLst>
                                    <p:set>
                                      <p:cBhvr>
                                        <p:cTn id="40" dur="1" fill="hold">
                                          <p:stCondLst>
                                            <p:cond delay="0"/>
                                          </p:stCondLst>
                                        </p:cTn>
                                        <p:tgtEl>
                                          <p:spTgt spid="4">
                                            <p:txEl>
                                              <p:pRg st="7" end="7"/>
                                            </p:txEl>
                                          </p:spTgt>
                                        </p:tgtEl>
                                        <p:attrNameLst>
                                          <p:attrName>style.visibility</p:attrName>
                                        </p:attrNameLst>
                                      </p:cBhvr>
                                      <p:to>
                                        <p:strVal val="visible"/>
                                      </p:to>
                                    </p:set>
                                    <p:anim calcmode="lin" valueType="num">
                                      <p:cBhvr additive="base">
                                        <p:cTn id="41"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accel="50000" decel="50000" fill="hold" grpId="0" nodeType="click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 calcmode="lin" valueType="num">
                                      <p:cBhvr additive="base">
                                        <p:cTn id="4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Pijn bij vasculaire dementie: enkele aanwijzingen</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Tijdelijke aanduiding voor inhoud 2"/>
          <p:cNvSpPr>
            <a:spLocks noGrp="1"/>
          </p:cNvSpPr>
          <p:nvPr>
            <p:ph idx="1"/>
          </p:nvPr>
        </p:nvSpPr>
        <p:spPr>
          <a:xfrm>
            <a:off x="457200" y="1600200"/>
            <a:ext cx="8229600" cy="4038600"/>
          </a:xfrm>
        </p:spPr>
        <p:txBody>
          <a:bodyPr/>
          <a:lstStyle/>
          <a:p>
            <a:pPr>
              <a:buNone/>
            </a:pPr>
            <a:r>
              <a:rPr lang="nl-NL" sz="2000" dirty="0" smtClean="0">
                <a:ea typeface="ＭＳ Ｐゴシック" pitchFamily="-65" charset="-128"/>
                <a:cs typeface="ＭＳ Ｐゴシック" pitchFamily="-65" charset="-128"/>
              </a:rPr>
              <a:t>- minder celdood (grijze stof) maar meer onderbrekingen van verbindingen in de witte stof </a:t>
            </a:r>
          </a:p>
          <a:p>
            <a:pPr>
              <a:buNone/>
            </a:pPr>
            <a:r>
              <a:rPr lang="nl-NL" sz="2000" dirty="0" smtClean="0">
                <a:ea typeface="ＭＳ Ｐゴシック" pitchFamily="-65" charset="-128"/>
                <a:cs typeface="ＭＳ Ｐゴシック" pitchFamily="-65" charset="-128"/>
              </a:rPr>
              <a:t>- er zijn aanwijzingen dat route A niet ernstig beschadigd wordt</a:t>
            </a:r>
          </a:p>
          <a:p>
            <a:pPr>
              <a:buNone/>
            </a:pPr>
            <a:r>
              <a:rPr lang="nl-NL" sz="2000" dirty="0" smtClean="0">
                <a:ea typeface="ＭＳ Ｐゴシック" pitchFamily="-65" charset="-128"/>
                <a:cs typeface="ＭＳ Ｐゴシック" pitchFamily="-65" charset="-128"/>
              </a:rPr>
              <a:t>- van route B is het onbekend</a:t>
            </a:r>
          </a:p>
          <a:p>
            <a:pPr>
              <a:buNone/>
            </a:pPr>
            <a:r>
              <a:rPr lang="nl-NL" sz="2000" dirty="0" smtClean="0">
                <a:ea typeface="ＭＳ Ｐゴシック" pitchFamily="-65" charset="-128"/>
                <a:cs typeface="ＭＳ Ｐゴシック" pitchFamily="-65" charset="-128"/>
              </a:rPr>
              <a:t>- redelijk grote kans op verbreken van verbindingen tussen hippocampus (‘geheugengebied’ in slaapkwab) en hypothalamus, met toegenomen hormonale stressreactie als gevolg (onderdeel 5)</a:t>
            </a:r>
          </a:p>
          <a:p>
            <a:pPr>
              <a:buNone/>
            </a:pPr>
            <a:r>
              <a:rPr lang="nl-NL" sz="2000" dirty="0" smtClean="0">
                <a:ea typeface="ＭＳ Ｐゴシック" pitchFamily="-65" charset="-128"/>
                <a:cs typeface="ＭＳ Ｐゴシック" pitchFamily="-65" charset="-128"/>
              </a:rPr>
              <a:t>- men moet rekening houden met een risico op toegenomen lijden aan de aanwezige pijn (onderdeel 2) door het verbreken van verbindingen in de voorkant van de hersenen en de tussenhersenen die pijnervaring kunnen dempen. Dit is te vergelijken met het ontstaan van 'centrale pijn' enige tijd na een CVA</a:t>
            </a:r>
          </a:p>
          <a:p>
            <a:endParaRPr lang="nl-NL" sz="2000" dirty="0">
              <a:ea typeface="ＭＳ Ｐゴシック" pitchFamily="-65" charset="-128"/>
              <a:cs typeface="ＭＳ Ｐゴシック" pitchFamily="-65"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Pijn bij </a:t>
            </a:r>
            <a:r>
              <a:rPr lang="nl-NL" sz="2400" dirty="0" err="1" smtClean="0">
                <a:solidFill>
                  <a:srgbClr val="DD1C21"/>
                </a:solidFill>
                <a:ea typeface="ＭＳ Ｐゴシック" pitchFamily="-65" charset="-128"/>
                <a:cs typeface="ＭＳ Ｐゴシック" pitchFamily="-65" charset="-128"/>
              </a:rPr>
              <a:t>frontotemporale</a:t>
            </a:r>
            <a:r>
              <a:rPr lang="nl-NL" sz="2400" dirty="0" smtClean="0">
                <a:solidFill>
                  <a:srgbClr val="DD1C21"/>
                </a:solidFill>
                <a:ea typeface="ＭＳ Ｐゴシック" pitchFamily="-65" charset="-128"/>
                <a:cs typeface="ＭＳ Ｐゴシック" pitchFamily="-65" charset="-128"/>
              </a:rPr>
              <a:t> dementie: enkele aanwijzingen</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Rechthoek 3"/>
          <p:cNvSpPr/>
          <p:nvPr/>
        </p:nvSpPr>
        <p:spPr>
          <a:xfrm>
            <a:off x="685800" y="1859340"/>
            <a:ext cx="7696200" cy="2939266"/>
          </a:xfrm>
          <a:prstGeom prst="rect">
            <a:avLst/>
          </a:prstGeom>
        </p:spPr>
        <p:txBody>
          <a:bodyPr wrap="square">
            <a:spAutoFit/>
          </a:bodyPr>
          <a:lstStyle/>
          <a:p>
            <a:r>
              <a:rPr lang="nl-NL" dirty="0" smtClean="0">
                <a:ea typeface="ＭＳ Ｐゴシック" pitchFamily="-65" charset="-128"/>
                <a:cs typeface="ＭＳ Ｐゴシック" pitchFamily="-65" charset="-128"/>
              </a:rPr>
              <a:t>- cellen gaan dood in de voorhoofdkwabben en het voorste deel van de slaapkwabben; dat heeft in principe te maken met route A, zeker onderdeel 2, 3 en 4 </a:t>
            </a:r>
          </a:p>
          <a:p>
            <a:r>
              <a:rPr lang="nl-NL" dirty="0" smtClean="0">
                <a:ea typeface="ＭＳ Ｐゴシック" pitchFamily="-65" charset="-128"/>
                <a:cs typeface="ＭＳ Ｐゴシック" pitchFamily="-65" charset="-128"/>
              </a:rPr>
              <a:t>- relatie met de vijf aspecten van pijn zijn niet apart onderzocht</a:t>
            </a:r>
          </a:p>
          <a:p>
            <a:r>
              <a:rPr lang="nl-NL" dirty="0" smtClean="0">
                <a:ea typeface="ＭＳ Ｐゴシック" pitchFamily="-65" charset="-128"/>
                <a:cs typeface="ＭＳ Ｐゴシック" pitchFamily="-65" charset="-128"/>
              </a:rPr>
              <a:t>- waarneming bij patiënten: </a:t>
            </a:r>
          </a:p>
          <a:p>
            <a:pPr lvl="1">
              <a:buFont typeface="Arial"/>
              <a:buChar char="•"/>
            </a:pPr>
            <a:r>
              <a:rPr lang="nl-NL" sz="1900" dirty="0" smtClean="0">
                <a:ea typeface="ＭＳ Ｐゴシック" pitchFamily="-65" charset="-128"/>
                <a:cs typeface="ＭＳ Ｐゴシック" pitchFamily="-65" charset="-128"/>
              </a:rPr>
              <a:t> sterk afgenomen reactie op pijn bij prikkels waarbij je zou verwachten </a:t>
            </a:r>
            <a:r>
              <a:rPr lang="nl-NL" sz="1900" dirty="0" smtClean="0">
                <a:solidFill>
                  <a:srgbClr val="FF0000"/>
                </a:solidFill>
                <a:ea typeface="ＭＳ Ｐゴシック" pitchFamily="-65" charset="-128"/>
                <a:cs typeface="ＭＳ Ｐゴシック" pitchFamily="-65" charset="-128"/>
              </a:rPr>
              <a:t>dat iemand weet </a:t>
            </a:r>
            <a:r>
              <a:rPr lang="nl-NL" sz="1900" dirty="0" smtClean="0">
                <a:ea typeface="ＭＳ Ｐゴシック" pitchFamily="-65" charset="-128"/>
                <a:cs typeface="ＭＳ Ｐゴシック" pitchFamily="-65" charset="-128"/>
              </a:rPr>
              <a:t>dat het pijn gaat doen (sigarettenpeuken, heet water, pas op dat iemand zich niet verbrandt)</a:t>
            </a:r>
          </a:p>
          <a:p>
            <a:pPr lvl="1">
              <a:buFont typeface="Arial"/>
              <a:buChar char="•"/>
            </a:pPr>
            <a:r>
              <a:rPr lang="nl-NL" sz="1900" smtClean="0">
                <a:ea typeface="ＭＳ Ｐゴシック" pitchFamily="-65" charset="-128"/>
                <a:cs typeface="ＭＳ Ｐゴシック" pitchFamily="-65" charset="-128"/>
              </a:rPr>
              <a:t> er </a:t>
            </a:r>
            <a:r>
              <a:rPr lang="nl-NL" sz="1900" dirty="0" smtClean="0">
                <a:ea typeface="ＭＳ Ｐゴシック" pitchFamily="-65" charset="-128"/>
                <a:cs typeface="ＭＳ Ｐゴシック" pitchFamily="-65" charset="-128"/>
              </a:rPr>
              <a:t>lijkt sterk afgenomen anticipatie op mogelijk pijn – alsof pijn er minder toe doet</a:t>
            </a:r>
            <a:endParaRPr lang="nl-NL" sz="1900" dirty="0">
              <a:ea typeface="ＭＳ Ｐゴシック" pitchFamily="-65" charset="-128"/>
              <a:cs typeface="ＭＳ Ｐゴシック" pitchFamily="-65"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278268" y="203537"/>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Gebieden in de hersenen bij pijn 1</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pic>
        <p:nvPicPr>
          <p:cNvPr id="4" name="Afbeelding 3" descr="hersenen-pijn-a.jpg"/>
          <p:cNvPicPr>
            <a:picLocks noChangeAspect="1"/>
          </p:cNvPicPr>
          <p:nvPr/>
        </p:nvPicPr>
        <p:blipFill>
          <a:blip r:embed="rId3"/>
          <a:stretch>
            <a:fillRect/>
          </a:stretch>
        </p:blipFill>
        <p:spPr>
          <a:xfrm>
            <a:off x="76200" y="831850"/>
            <a:ext cx="8407814" cy="3587750"/>
          </a:xfrm>
          <a:prstGeom prst="rect">
            <a:avLst/>
          </a:prstGeom>
        </p:spPr>
      </p:pic>
      <p:sp>
        <p:nvSpPr>
          <p:cNvPr id="5" name="Tekstvak 4"/>
          <p:cNvSpPr txBox="1"/>
          <p:nvPr/>
        </p:nvSpPr>
        <p:spPr>
          <a:xfrm>
            <a:off x="278268" y="4494788"/>
            <a:ext cx="7549927" cy="1754327"/>
          </a:xfrm>
          <a:prstGeom prst="rect">
            <a:avLst/>
          </a:prstGeom>
          <a:noFill/>
        </p:spPr>
        <p:txBody>
          <a:bodyPr wrap="square" rtlCol="0">
            <a:spAutoFit/>
          </a:bodyPr>
          <a:lstStyle/>
          <a:p>
            <a:r>
              <a:rPr lang="nl-NL" dirty="0" smtClean="0"/>
              <a:t>M = route A, L = route B</a:t>
            </a:r>
          </a:p>
          <a:p>
            <a:r>
              <a:rPr lang="nl-NL" dirty="0" smtClean="0"/>
              <a:t>L1: onderdeel van de tussenhersenen (</a:t>
            </a:r>
            <a:r>
              <a:rPr lang="nl-NL" dirty="0" err="1" smtClean="0"/>
              <a:t>thalamus</a:t>
            </a:r>
            <a:r>
              <a:rPr lang="nl-NL" dirty="0" smtClean="0"/>
              <a:t>); L2: </a:t>
            </a:r>
            <a:r>
              <a:rPr lang="nl-NL" dirty="0" err="1" smtClean="0"/>
              <a:t>insula</a:t>
            </a:r>
            <a:r>
              <a:rPr lang="nl-NL" dirty="0" smtClean="0"/>
              <a:t>; L3: sensorische schorsgebieden</a:t>
            </a:r>
          </a:p>
          <a:p>
            <a:r>
              <a:rPr lang="nl-NL" dirty="0" smtClean="0"/>
              <a:t>M1: onderdeel van de tussenhersenen (</a:t>
            </a:r>
            <a:r>
              <a:rPr lang="nl-NL" dirty="0" err="1" smtClean="0"/>
              <a:t>thalamus</a:t>
            </a:r>
            <a:r>
              <a:rPr lang="nl-NL" dirty="0" smtClean="0"/>
              <a:t>); M2: amandelkern en hippocampus; M3: voorkant van </a:t>
            </a:r>
            <a:r>
              <a:rPr lang="nl-NL" dirty="0" err="1" smtClean="0"/>
              <a:t>gyrus</a:t>
            </a:r>
            <a:r>
              <a:rPr lang="nl-NL" dirty="0" smtClean="0"/>
              <a:t> </a:t>
            </a:r>
            <a:r>
              <a:rPr lang="nl-NL" dirty="0" err="1" smtClean="0"/>
              <a:t>cinguli</a:t>
            </a:r>
            <a:r>
              <a:rPr lang="nl-NL" dirty="0" smtClean="0"/>
              <a:t>; M4: schors voorhoofdskwab; M5: hypothalamus</a:t>
            </a:r>
            <a:endParaRPr lang="nl-N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Tekstvak 3"/>
          <p:cNvSpPr txBox="1"/>
          <p:nvPr/>
        </p:nvSpPr>
        <p:spPr>
          <a:xfrm>
            <a:off x="278268" y="203537"/>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Gebieden in de hersenen bij pijn 2</a:t>
            </a:r>
            <a:endParaRPr lang="nl-NL" sz="2400" dirty="0">
              <a:solidFill>
                <a:srgbClr val="DD1C21"/>
              </a:solidFill>
            </a:endParaRPr>
          </a:p>
        </p:txBody>
      </p:sp>
      <p:pic>
        <p:nvPicPr>
          <p:cNvPr id="5" name="Afbeelding 4" descr="hersenen-pijn-b.jpg"/>
          <p:cNvPicPr>
            <a:picLocks noChangeAspect="1"/>
          </p:cNvPicPr>
          <p:nvPr/>
        </p:nvPicPr>
        <p:blipFill>
          <a:blip r:embed="rId3"/>
          <a:stretch>
            <a:fillRect/>
          </a:stretch>
        </p:blipFill>
        <p:spPr>
          <a:xfrm>
            <a:off x="228600" y="762000"/>
            <a:ext cx="8392933" cy="3581400"/>
          </a:xfrm>
          <a:prstGeom prst="rect">
            <a:avLst/>
          </a:prstGeom>
        </p:spPr>
      </p:pic>
      <p:sp>
        <p:nvSpPr>
          <p:cNvPr id="6" name="Tekstvak 5"/>
          <p:cNvSpPr txBox="1"/>
          <p:nvPr/>
        </p:nvSpPr>
        <p:spPr>
          <a:xfrm>
            <a:off x="228600" y="4494788"/>
            <a:ext cx="7549927" cy="2185214"/>
          </a:xfrm>
          <a:prstGeom prst="rect">
            <a:avLst/>
          </a:prstGeom>
          <a:noFill/>
        </p:spPr>
        <p:txBody>
          <a:bodyPr wrap="square" rtlCol="0">
            <a:spAutoFit/>
          </a:bodyPr>
          <a:lstStyle/>
          <a:p>
            <a:r>
              <a:rPr lang="nl-NL" dirty="0" smtClean="0"/>
              <a:t>1: betrokken bij onderscheiden en lokaliseren van pijn</a:t>
            </a:r>
          </a:p>
          <a:p>
            <a:r>
              <a:rPr lang="nl-NL" dirty="0" smtClean="0"/>
              <a:t>2: betrokken bij emotionele aspecten en </a:t>
            </a:r>
            <a:r>
              <a:rPr lang="nl-NL" dirty="0" err="1" smtClean="0"/>
              <a:t>motivatie-aspecten</a:t>
            </a:r>
            <a:r>
              <a:rPr lang="nl-NL" dirty="0" smtClean="0"/>
              <a:t> van pijn</a:t>
            </a:r>
          </a:p>
          <a:p>
            <a:r>
              <a:rPr lang="nl-NL" dirty="0" smtClean="0"/>
              <a:t>3: betrokken bij betekenisgeving </a:t>
            </a:r>
          </a:p>
          <a:p>
            <a:r>
              <a:rPr lang="nl-NL" dirty="0" smtClean="0"/>
              <a:t>4: betrokken bij geheugen voor pijn</a:t>
            </a:r>
          </a:p>
          <a:p>
            <a:r>
              <a:rPr lang="nl-NL" dirty="0" smtClean="0"/>
              <a:t>5: betrokken bij lichamelijke reactie op pijn</a:t>
            </a:r>
          </a:p>
          <a:p>
            <a:endParaRPr lang="nl-NL" dirty="0" smtClean="0"/>
          </a:p>
          <a:p>
            <a:r>
              <a:rPr lang="nl-NL" sz="1400" i="1" dirty="0" smtClean="0"/>
              <a:t>sterk vereenvoudigd op basis van </a:t>
            </a:r>
            <a:r>
              <a:rPr lang="nl-NL" sz="1400" dirty="0" smtClean="0"/>
              <a:t>E.J.A </a:t>
            </a:r>
            <a:r>
              <a:rPr lang="nl-NL" sz="1400" dirty="0" err="1" smtClean="0"/>
              <a:t>Scherder</a:t>
            </a:r>
            <a:r>
              <a:rPr lang="nl-NL" sz="1400" dirty="0" smtClean="0"/>
              <a:t> et. al</a:t>
            </a:r>
            <a:r>
              <a:rPr lang="nl-NL" sz="1400" i="1" dirty="0" smtClean="0"/>
              <a:t>;</a:t>
            </a:r>
            <a:r>
              <a:rPr lang="nl-NL" sz="1400" dirty="0" smtClean="0"/>
              <a:t> Pain processing in dementia;</a:t>
            </a:r>
            <a:r>
              <a:rPr lang="nl-NL" sz="1400" i="1" dirty="0" smtClean="0"/>
              <a:t> Lancet </a:t>
            </a:r>
            <a:r>
              <a:rPr lang="nl-NL" sz="1400" i="1" dirty="0" err="1" smtClean="0"/>
              <a:t>Neurol</a:t>
            </a:r>
            <a:r>
              <a:rPr lang="nl-NL" sz="1400" i="1" dirty="0" smtClean="0"/>
              <a:t> 2003;2:677–86</a:t>
            </a:r>
            <a:endParaRPr lang="nl-NL" sz="1400"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Afbeelding 4" descr="hersenen-pijn-b.jpg"/>
          <p:cNvPicPr>
            <a:picLocks noChangeAspect="1"/>
          </p:cNvPicPr>
          <p:nvPr/>
        </p:nvPicPr>
        <p:blipFill>
          <a:blip r:embed="rId2"/>
          <a:stretch>
            <a:fillRect/>
          </a:stretch>
        </p:blipFill>
        <p:spPr>
          <a:xfrm>
            <a:off x="152401" y="3400160"/>
            <a:ext cx="7924800" cy="3381640"/>
          </a:xfrm>
          <a:prstGeom prst="rect">
            <a:avLst/>
          </a:prstGeom>
        </p:spPr>
      </p:pic>
      <p:pic>
        <p:nvPicPr>
          <p:cNvPr id="3" name="Afbeelding 2" descr="DenD-logo.jpg"/>
          <p:cNvPicPr>
            <a:picLocks noChangeAspect="1"/>
          </p:cNvPicPr>
          <p:nvPr/>
        </p:nvPicPr>
        <p:blipFill>
          <a:blip r:embed="rId3"/>
          <a:stretch>
            <a:fillRect/>
          </a:stretch>
        </p:blipFill>
        <p:spPr>
          <a:xfrm>
            <a:off x="7828195" y="5972116"/>
            <a:ext cx="1315805" cy="885884"/>
          </a:xfrm>
          <a:prstGeom prst="rect">
            <a:avLst/>
          </a:prstGeom>
        </p:spPr>
      </p:pic>
      <p:pic>
        <p:nvPicPr>
          <p:cNvPr id="4" name="Afbeelding 3" descr="hersenen-pijn-a.jpg"/>
          <p:cNvPicPr>
            <a:picLocks noChangeAspect="1"/>
          </p:cNvPicPr>
          <p:nvPr/>
        </p:nvPicPr>
        <p:blipFill>
          <a:blip r:embed="rId4"/>
          <a:stretch>
            <a:fillRect/>
          </a:stretch>
        </p:blipFill>
        <p:spPr>
          <a:xfrm>
            <a:off x="76200" y="0"/>
            <a:ext cx="8001000" cy="34141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kstvak 3"/>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Wat is de vraag? Is er een knelpunt?</a:t>
            </a:r>
            <a:endParaRPr lang="nl-NL" sz="2400" dirty="0">
              <a:solidFill>
                <a:srgbClr val="DD1C21"/>
              </a:solidFill>
            </a:endParaRPr>
          </a:p>
        </p:txBody>
      </p:sp>
      <p:sp>
        <p:nvSpPr>
          <p:cNvPr id="5" name="Tekstvak 4"/>
          <p:cNvSpPr txBox="1"/>
          <p:nvPr/>
        </p:nvSpPr>
        <p:spPr>
          <a:xfrm>
            <a:off x="685800" y="1905000"/>
            <a:ext cx="184666" cy="369332"/>
          </a:xfrm>
          <a:prstGeom prst="rect">
            <a:avLst/>
          </a:prstGeom>
          <a:noFill/>
        </p:spPr>
        <p:txBody>
          <a:bodyPr wrap="none" rtlCol="0">
            <a:spAutoFit/>
          </a:bodyPr>
          <a:lstStyle/>
          <a:p>
            <a:endParaRPr lang="nl-NL" dirty="0"/>
          </a:p>
        </p:txBody>
      </p:sp>
      <p:sp>
        <p:nvSpPr>
          <p:cNvPr id="6" name="Tekstvak 5"/>
          <p:cNvSpPr txBox="1"/>
          <p:nvPr/>
        </p:nvSpPr>
        <p:spPr>
          <a:xfrm>
            <a:off x="870466" y="1447800"/>
            <a:ext cx="7435334" cy="4524316"/>
          </a:xfrm>
          <a:prstGeom prst="rect">
            <a:avLst/>
          </a:prstGeom>
          <a:noFill/>
        </p:spPr>
        <p:txBody>
          <a:bodyPr wrap="square" rtlCol="0">
            <a:spAutoFit/>
          </a:bodyPr>
          <a:lstStyle/>
          <a:p>
            <a:r>
              <a:rPr lang="nl-NL" dirty="0" smtClean="0">
                <a:ea typeface="ＭＳ Ｐゴシック" pitchFamily="-65" charset="-128"/>
                <a:cs typeface="ＭＳ Ｐゴシック" pitchFamily="-65" charset="-128"/>
              </a:rPr>
              <a:t>"Bijna de </a:t>
            </a:r>
            <a:r>
              <a:rPr lang="nl-NL" dirty="0" smtClean="0">
                <a:solidFill>
                  <a:srgbClr val="FF0000"/>
                </a:solidFill>
                <a:ea typeface="ＭＳ Ｐゴシック" pitchFamily="-65" charset="-128"/>
                <a:cs typeface="ＭＳ Ｐゴシック" pitchFamily="-65" charset="-128"/>
              </a:rPr>
              <a:t>helft</a:t>
            </a:r>
            <a:r>
              <a:rPr lang="nl-NL" dirty="0" smtClean="0">
                <a:ea typeface="ＭＳ Ｐゴシック" pitchFamily="-65" charset="-128"/>
                <a:cs typeface="ＭＳ Ｐゴシック" pitchFamily="-65" charset="-128"/>
              </a:rPr>
              <a:t> van de verpleeghuisbewoners met dementie die nog wel kunnen aangeven dat ze pijn hebben, krijgen hiervoor </a:t>
            </a:r>
            <a:r>
              <a:rPr lang="nl-NL" dirty="0" smtClean="0">
                <a:solidFill>
                  <a:srgbClr val="FF0000"/>
                </a:solidFill>
                <a:ea typeface="ＭＳ Ｐゴシック" pitchFamily="-65" charset="-128"/>
                <a:cs typeface="ＭＳ Ｐゴシック" pitchFamily="-65" charset="-128"/>
              </a:rPr>
              <a:t>geen</a:t>
            </a:r>
            <a:r>
              <a:rPr lang="nl-NL" dirty="0" smtClean="0">
                <a:ea typeface="ＭＳ Ｐゴシック" pitchFamily="-65" charset="-128"/>
                <a:cs typeface="ＭＳ Ｐゴシック" pitchFamily="-65" charset="-128"/>
              </a:rPr>
              <a:t> </a:t>
            </a:r>
            <a:r>
              <a:rPr lang="nl-NL" dirty="0" smtClean="0">
                <a:solidFill>
                  <a:srgbClr val="FF0000"/>
                </a:solidFill>
                <a:ea typeface="ＭＳ Ｐゴシック" pitchFamily="-65" charset="-128"/>
                <a:cs typeface="ＭＳ Ｐゴシック" pitchFamily="-65" charset="-128"/>
              </a:rPr>
              <a:t>pijnbestrijding</a:t>
            </a:r>
            <a:r>
              <a:rPr lang="nl-NL" dirty="0" smtClean="0">
                <a:ea typeface="ＭＳ Ｐゴシック" pitchFamily="-65" charset="-128"/>
                <a:cs typeface="ＭＳ Ｐゴシック" pitchFamily="-65" charset="-128"/>
              </a:rPr>
              <a:t>.”</a:t>
            </a:r>
          </a:p>
          <a:p>
            <a:endParaRPr lang="nl-NL" dirty="0" smtClean="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hlinkClick r:id="rId2"/>
              </a:rPr>
              <a:t>[link]</a:t>
            </a:r>
            <a:endParaRPr lang="nl-NL" dirty="0" smtClean="0">
              <a:ea typeface="ＭＳ Ｐゴシック" pitchFamily="-65" charset="-128"/>
              <a:cs typeface="ＭＳ Ｐゴシック" pitchFamily="-65" charset="-128"/>
            </a:endParaRPr>
          </a:p>
          <a:p>
            <a:endParaRPr lang="nl-NL" dirty="0" smtClean="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rPr>
              <a:t>Pijn is een zeer belangrijk lichamelijk ongemak bij mensen met dementie: </a:t>
            </a:r>
            <a:r>
              <a:rPr lang="nl-NL" dirty="0" smtClean="0">
                <a:solidFill>
                  <a:srgbClr val="FF0000"/>
                </a:solidFill>
                <a:ea typeface="ＭＳ Ｐゴシック" pitchFamily="-65" charset="-128"/>
                <a:cs typeface="ＭＳ Ｐゴシック" pitchFamily="-65" charset="-128"/>
              </a:rPr>
              <a:t>45-80% </a:t>
            </a:r>
            <a:r>
              <a:rPr lang="nl-NL" dirty="0" smtClean="0">
                <a:ea typeface="ＭＳ Ｐゴシック" pitchFamily="-65" charset="-128"/>
                <a:cs typeface="ＭＳ Ｐゴシック" pitchFamily="-65" charset="-128"/>
              </a:rPr>
              <a:t>van de psychogeriatrische verpleeghuispatiënten </a:t>
            </a:r>
            <a:r>
              <a:rPr lang="nl-NL" dirty="0" smtClean="0">
                <a:solidFill>
                  <a:srgbClr val="FF0000"/>
                </a:solidFill>
                <a:ea typeface="ＭＳ Ｐゴシック" pitchFamily="-65" charset="-128"/>
                <a:cs typeface="ＭＳ Ｐゴシック" pitchFamily="-65" charset="-128"/>
              </a:rPr>
              <a:t>heeft pijn</a:t>
            </a:r>
            <a:r>
              <a:rPr lang="nl-NL" dirty="0" smtClean="0">
                <a:ea typeface="ＭＳ Ｐゴシック" pitchFamily="-65" charset="-128"/>
                <a:cs typeface="ＭＳ Ｐゴシック" pitchFamily="-65" charset="-128"/>
              </a:rPr>
              <a:t>. </a:t>
            </a:r>
          </a:p>
          <a:p>
            <a:endParaRPr lang="nl-NL" dirty="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rPr>
              <a:t>Patiënten met dementie die pijn hebben worden over het algemeen </a:t>
            </a:r>
            <a:r>
              <a:rPr lang="nl-NL" dirty="0" err="1" smtClean="0">
                <a:ea typeface="ＭＳ Ｐゴシック" pitchFamily="-65" charset="-128"/>
                <a:cs typeface="ＭＳ Ｐゴシック" pitchFamily="-65" charset="-128"/>
              </a:rPr>
              <a:t>onderbehandeld</a:t>
            </a:r>
            <a:r>
              <a:rPr lang="nl-NL" dirty="0" smtClean="0">
                <a:ea typeface="ＭＳ Ｐゴシック" pitchFamily="-65" charset="-128"/>
                <a:cs typeface="ＭＳ Ｐゴシック" pitchFamily="-65" charset="-128"/>
              </a:rPr>
              <a:t>. </a:t>
            </a:r>
          </a:p>
          <a:p>
            <a:endParaRPr lang="nl-NL" dirty="0" smtClean="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hlinkClick r:id="rId3"/>
              </a:rPr>
              <a:t>[link]</a:t>
            </a:r>
            <a:endParaRPr lang="nl-NL" dirty="0" smtClean="0">
              <a:ea typeface="ＭＳ Ｐゴシック" pitchFamily="-65" charset="-128"/>
              <a:cs typeface="ＭＳ Ｐゴシック" pitchFamily="-65" charset="-128"/>
            </a:endParaRPr>
          </a:p>
          <a:p>
            <a:endParaRPr lang="nl-NL" dirty="0" smtClean="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rPr>
              <a:t>Niet alleen worden er te weinig medicijnen (pijnstillers), maar ook niet-farmacologische comfortmaatregelen worden te weinig toegepast</a:t>
            </a:r>
          </a:p>
          <a:p>
            <a:endParaRPr lang="nl-NL" dirty="0"/>
          </a:p>
        </p:txBody>
      </p:sp>
      <p:pic>
        <p:nvPicPr>
          <p:cNvPr id="7" name="Afbeelding 6" descr="DenD-logo.jpg"/>
          <p:cNvPicPr>
            <a:picLocks noChangeAspect="1"/>
          </p:cNvPicPr>
          <p:nvPr/>
        </p:nvPicPr>
        <p:blipFill>
          <a:blip r:embed="rId4"/>
          <a:stretch>
            <a:fillRect/>
          </a:stretch>
        </p:blipFill>
        <p:spPr>
          <a:xfrm>
            <a:off x="7828195" y="5972116"/>
            <a:ext cx="1315805" cy="8858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jdelijke aanduiding voor inhoud 2"/>
          <p:cNvSpPr>
            <a:spLocks noGrp="1"/>
          </p:cNvSpPr>
          <p:nvPr>
            <p:ph idx="1"/>
          </p:nvPr>
        </p:nvSpPr>
        <p:spPr>
          <a:xfrm>
            <a:off x="457200" y="1600200"/>
            <a:ext cx="8229600" cy="4525963"/>
          </a:xfrm>
        </p:spPr>
        <p:txBody>
          <a:bodyPr/>
          <a:lstStyle/>
          <a:p>
            <a:r>
              <a:rPr lang="nl-NL" sz="2000" dirty="0" smtClean="0">
                <a:ea typeface="ＭＳ Ｐゴシック" pitchFamily="-65" charset="-128"/>
                <a:cs typeface="ＭＳ Ｐゴシック" pitchFamily="-65" charset="-128"/>
              </a:rPr>
              <a:t>verbale </a:t>
            </a:r>
            <a:r>
              <a:rPr lang="nl-NL" sz="2000" dirty="0">
                <a:ea typeface="ＭＳ Ｐゴシック" pitchFamily="-65" charset="-128"/>
                <a:cs typeface="ＭＳ Ｐゴシック" pitchFamily="-65" charset="-128"/>
              </a:rPr>
              <a:t>communicatie van patiënten met gevorderde dementie is vaak beperkt of helemaal afwezig,</a:t>
            </a:r>
            <a:r>
              <a:rPr lang="nl-NL" sz="2000" dirty="0" smtClean="0">
                <a:ea typeface="ＭＳ Ｐゴシック" pitchFamily="-65" charset="-128"/>
                <a:cs typeface="ＭＳ Ｐゴシック" pitchFamily="-65" charset="-128"/>
              </a:rPr>
              <a:t> </a:t>
            </a:r>
          </a:p>
          <a:p>
            <a:r>
              <a:rPr lang="nl-NL" sz="2000" dirty="0" smtClean="0">
                <a:ea typeface="ＭＳ Ｐゴシック" pitchFamily="-65" charset="-128"/>
                <a:cs typeface="ＭＳ Ｐゴシック" pitchFamily="-65" charset="-128"/>
              </a:rPr>
              <a:t>gedragsveranderingen </a:t>
            </a:r>
            <a:r>
              <a:rPr lang="nl-NL" sz="2000" dirty="0">
                <a:ea typeface="ＭＳ Ｐゴシック" pitchFamily="-65" charset="-128"/>
                <a:cs typeface="ＭＳ Ｐゴシック" pitchFamily="-65" charset="-128"/>
              </a:rPr>
              <a:t>kunnen de enige uiting zijn van de aanwezigheid van pijn of emotioneel </a:t>
            </a:r>
            <a:r>
              <a:rPr lang="nl-NL" sz="2000" dirty="0" err="1">
                <a:ea typeface="ＭＳ Ｐゴシック" pitchFamily="-65" charset="-128"/>
                <a:cs typeface="ＭＳ Ｐゴシック" pitchFamily="-65" charset="-128"/>
              </a:rPr>
              <a:t>onwelbevinden</a:t>
            </a:r>
            <a:r>
              <a:rPr lang="nl-NL" sz="2000" dirty="0">
                <a:ea typeface="ＭＳ Ｐゴシック" pitchFamily="-65" charset="-128"/>
                <a:cs typeface="ＭＳ Ｐゴシック" pitchFamily="-65" charset="-128"/>
              </a:rPr>
              <a:t>.</a:t>
            </a:r>
            <a:r>
              <a:rPr lang="nl-NL" sz="2000" dirty="0" smtClean="0">
                <a:ea typeface="ＭＳ Ｐゴシック" pitchFamily="-65" charset="-128"/>
                <a:cs typeface="ＭＳ Ｐゴシック" pitchFamily="-65" charset="-128"/>
              </a:rPr>
              <a:t> </a:t>
            </a:r>
          </a:p>
          <a:p>
            <a:pPr>
              <a:buNone/>
            </a:pPr>
            <a:r>
              <a:rPr lang="nl-NL" sz="2000" dirty="0" smtClean="0">
                <a:solidFill>
                  <a:srgbClr val="DD1C21"/>
                </a:solidFill>
                <a:ea typeface="ＭＳ Ｐゴシック" pitchFamily="-65" charset="-128"/>
                <a:cs typeface="ＭＳ Ｐゴシック" pitchFamily="-65" charset="-128"/>
              </a:rPr>
              <a:t>Denk </a:t>
            </a:r>
            <a:r>
              <a:rPr lang="nl-NL" sz="2000" dirty="0">
                <a:solidFill>
                  <a:srgbClr val="DD1C21"/>
                </a:solidFill>
                <a:ea typeface="ＭＳ Ｐゴシック" pitchFamily="-65" charset="-128"/>
                <a:cs typeface="ＭＳ Ｐゴシック" pitchFamily="-65" charset="-128"/>
              </a:rPr>
              <a:t>hierbij aan </a:t>
            </a:r>
          </a:p>
          <a:p>
            <a:pPr lvl="2">
              <a:buNone/>
            </a:pPr>
            <a:r>
              <a:rPr lang="nl-NL" sz="1900" dirty="0">
                <a:ea typeface="ＭＳ Ｐゴシック" pitchFamily="-65" charset="-128"/>
                <a:cs typeface="ＭＳ Ｐゴシック" pitchFamily="-65" charset="-128"/>
              </a:rPr>
              <a:t>- zorgelijke gelaatsuitdrukkingen (grimassen),</a:t>
            </a:r>
          </a:p>
          <a:p>
            <a:pPr lvl="2">
              <a:buNone/>
            </a:pPr>
            <a:r>
              <a:rPr lang="nl-NL" sz="1900" dirty="0">
                <a:ea typeface="ＭＳ Ｐゴシック" pitchFamily="-65" charset="-128"/>
                <a:cs typeface="ＭＳ Ｐゴシック" pitchFamily="-65" charset="-128"/>
              </a:rPr>
              <a:t>- onrustige lichaamsbewegingen,</a:t>
            </a:r>
          </a:p>
          <a:p>
            <a:pPr lvl="2">
              <a:buNone/>
            </a:pPr>
            <a:r>
              <a:rPr lang="nl-NL" sz="1900" dirty="0">
                <a:ea typeface="ＭＳ Ｐゴシック" pitchFamily="-65" charset="-128"/>
                <a:cs typeface="ＭＳ Ｐゴシック" pitchFamily="-65" charset="-128"/>
              </a:rPr>
              <a:t>- hoge spierspanning,</a:t>
            </a:r>
          </a:p>
          <a:p>
            <a:pPr lvl="2">
              <a:buNone/>
            </a:pPr>
            <a:r>
              <a:rPr lang="nl-NL" sz="1900" dirty="0">
                <a:ea typeface="ＭＳ Ｐゴシック" pitchFamily="-65" charset="-128"/>
                <a:cs typeface="ＭＳ Ｐゴシック" pitchFamily="-65" charset="-128"/>
              </a:rPr>
              <a:t>- huilen,</a:t>
            </a:r>
          </a:p>
          <a:p>
            <a:pPr lvl="2">
              <a:buNone/>
            </a:pPr>
            <a:r>
              <a:rPr lang="nl-NL" sz="1900" dirty="0">
                <a:ea typeface="ＭＳ Ｐゴシック" pitchFamily="-65" charset="-128"/>
                <a:cs typeface="ＭＳ Ｐゴシック" pitchFamily="-65" charset="-128"/>
              </a:rPr>
              <a:t>- veranderde ademhaling, </a:t>
            </a:r>
          </a:p>
          <a:p>
            <a:pPr lvl="2">
              <a:buNone/>
            </a:pPr>
            <a:r>
              <a:rPr lang="nl-NL" sz="1900" dirty="0">
                <a:ea typeface="ＭＳ Ｐゴシック" pitchFamily="-65" charset="-128"/>
                <a:cs typeface="ＭＳ Ｐゴシック" pitchFamily="-65" charset="-128"/>
              </a:rPr>
              <a:t>- veranderingen in slaappatroon,</a:t>
            </a:r>
          </a:p>
          <a:p>
            <a:pPr lvl="2">
              <a:buNone/>
            </a:pPr>
            <a:r>
              <a:rPr lang="nl-NL" sz="1900" dirty="0">
                <a:ea typeface="ＭＳ Ｐゴシック" pitchFamily="-65" charset="-128"/>
                <a:cs typeface="ＭＳ Ｐゴシック" pitchFamily="-65" charset="-128"/>
              </a:rPr>
              <a:t>- verandering in eetlust en</a:t>
            </a:r>
          </a:p>
          <a:p>
            <a:pPr lvl="2">
              <a:buNone/>
            </a:pPr>
            <a:r>
              <a:rPr lang="nl-NL" sz="1900" dirty="0">
                <a:ea typeface="ＭＳ Ｐゴシック" pitchFamily="-65" charset="-128"/>
                <a:cs typeface="ＭＳ Ｐゴシック" pitchFamily="-65" charset="-128"/>
              </a:rPr>
              <a:t>- verandering in looppatroon of mobiliteit.</a:t>
            </a:r>
          </a:p>
          <a:p>
            <a:endParaRPr lang="nl-NL" sz="2000" dirty="0">
              <a:ea typeface="ＭＳ Ｐゴシック" pitchFamily="-65" charset="-128"/>
              <a:cs typeface="ＭＳ Ｐゴシック" pitchFamily="-65" charset="-128"/>
            </a:endParaRPr>
          </a:p>
        </p:txBody>
      </p:sp>
      <p:sp>
        <p:nvSpPr>
          <p:cNvPr id="3" name="Tekstvak 2"/>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Is signalering mogelijk?</a:t>
            </a:r>
            <a:endParaRPr lang="nl-NL" sz="2400" dirty="0">
              <a:solidFill>
                <a:srgbClr val="DD1C21"/>
              </a:solidFill>
            </a:endParaRPr>
          </a:p>
        </p:txBody>
      </p:sp>
      <p:pic>
        <p:nvPicPr>
          <p:cNvPr id="4" name="Afbeelding 3" descr="DenD-logo.jpg"/>
          <p:cNvPicPr>
            <a:picLocks noChangeAspect="1"/>
          </p:cNvPicPr>
          <p:nvPr/>
        </p:nvPicPr>
        <p:blipFill>
          <a:blip r:embed="rId2"/>
          <a:stretch>
            <a:fillRect/>
          </a:stretch>
        </p:blipFill>
        <p:spPr>
          <a:xfrm>
            <a:off x="7828195" y="5972116"/>
            <a:ext cx="1315805" cy="8858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accel="50000" decel="50000" fill="hold" grpId="0"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accel="50000" decel="50000"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accel="50000" decel="50000" fill="hold" grpId="0"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accel="50000" decel="50000"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 calcmode="lin" valueType="num">
                                      <p:cBhvr additive="base">
                                        <p:cTn id="3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accel="50000" decel="50000"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additive="base">
                                        <p:cTn id="3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accel="50000" decel="50000" fill="hold" grpId="0" nodeType="with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 calcmode="lin" valueType="num">
                                      <p:cBhvr additive="base">
                                        <p:cTn id="4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accel="50000" decel="50000" fill="hold" grpId="0" nodeType="with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 calcmode="lin" valueType="num">
                                      <p:cBhvr additive="base">
                                        <p:cTn id="47"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accel="50000" decel="50000" fill="hold" grpId="0" nodeType="withEffect">
                                  <p:stCondLst>
                                    <p:cond delay="0"/>
                                  </p:stCondLst>
                                  <p:childTnLst>
                                    <p:set>
                                      <p:cBhvr>
                                        <p:cTn id="50" dur="1" fill="hold">
                                          <p:stCondLst>
                                            <p:cond delay="0"/>
                                          </p:stCondLst>
                                        </p:cTn>
                                        <p:tgtEl>
                                          <p:spTgt spid="2">
                                            <p:txEl>
                                              <p:pRg st="10" end="10"/>
                                            </p:txEl>
                                          </p:spTgt>
                                        </p:tgtEl>
                                        <p:attrNameLst>
                                          <p:attrName>style.visibility</p:attrName>
                                        </p:attrNameLst>
                                      </p:cBhvr>
                                      <p:to>
                                        <p:strVal val="visible"/>
                                      </p:to>
                                    </p:set>
                                    <p:anim calcmode="lin" valueType="num">
                                      <p:cBhvr additive="base">
                                        <p:cTn id="51"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Instrumenten</a:t>
            </a:r>
            <a:endParaRPr lang="nl-NL" sz="2400" dirty="0">
              <a:solidFill>
                <a:srgbClr val="DD1C21"/>
              </a:solidFill>
            </a:endParaRPr>
          </a:p>
        </p:txBody>
      </p:sp>
      <p:sp>
        <p:nvSpPr>
          <p:cNvPr id="3" name="Tijdelijke aanduiding voor inhoud 2"/>
          <p:cNvSpPr>
            <a:spLocks noGrp="1"/>
          </p:cNvSpPr>
          <p:nvPr>
            <p:ph idx="1"/>
          </p:nvPr>
        </p:nvSpPr>
        <p:spPr>
          <a:xfrm>
            <a:off x="685800" y="1600200"/>
            <a:ext cx="8077200" cy="4525963"/>
          </a:xfrm>
        </p:spPr>
        <p:txBody>
          <a:bodyPr/>
          <a:lstStyle/>
          <a:p>
            <a:pPr>
              <a:buNone/>
            </a:pPr>
            <a:r>
              <a:rPr lang="nl-NL" sz="2000" dirty="0">
                <a:ea typeface="ＭＳ Ｐゴシック" pitchFamily="-65" charset="-128"/>
                <a:cs typeface="ＭＳ Ｐゴシック" pitchFamily="-65" charset="-128"/>
              </a:rPr>
              <a:t>- zelf pijn melden en</a:t>
            </a:r>
            <a:r>
              <a:rPr lang="nl-NL" sz="2000" dirty="0" smtClean="0">
                <a:ea typeface="ＭＳ Ｐゴシック" pitchFamily="-65" charset="-128"/>
                <a:cs typeface="ＭＳ Ｐゴシック" pitchFamily="-65" charset="-128"/>
              </a:rPr>
              <a:t> verbaal over </a:t>
            </a:r>
            <a:r>
              <a:rPr lang="nl-NL" sz="2000" dirty="0">
                <a:ea typeface="ＭＳ Ｐゴシック" pitchFamily="-65" charset="-128"/>
                <a:cs typeface="ＭＳ Ｐゴシック" pitchFamily="-65" charset="-128"/>
              </a:rPr>
              <a:t>pijn communiceren:</a:t>
            </a:r>
            <a:r>
              <a:rPr lang="nl-NL" sz="2000" dirty="0" smtClean="0">
                <a:ea typeface="ＭＳ Ｐゴシック" pitchFamily="-65" charset="-128"/>
                <a:cs typeface="ＭＳ Ｐゴシック" pitchFamily="-65" charset="-128"/>
              </a:rPr>
              <a:t> dat neemt </a:t>
            </a:r>
            <a:r>
              <a:rPr lang="nl-NL" sz="2000" dirty="0">
                <a:ea typeface="ＭＳ Ｐゴシック" pitchFamily="-65" charset="-128"/>
                <a:cs typeface="ＭＳ Ｐゴシック" pitchFamily="-65" charset="-128"/>
              </a:rPr>
              <a:t>af </a:t>
            </a:r>
            <a:r>
              <a:rPr lang="nl-NL" sz="2000" dirty="0" smtClean="0">
                <a:ea typeface="ＭＳ Ｐゴシック" pitchFamily="-65" charset="-128"/>
                <a:cs typeface="ＭＳ Ｐゴシック" pitchFamily="-65" charset="-128"/>
              </a:rPr>
              <a:t>bij het </a:t>
            </a:r>
            <a:r>
              <a:rPr lang="nl-NL" sz="2000" dirty="0">
                <a:ea typeface="ＭＳ Ｐゴシック" pitchFamily="-65" charset="-128"/>
                <a:cs typeface="ＭＳ Ｐゴシック" pitchFamily="-65" charset="-128"/>
              </a:rPr>
              <a:t>voortschrijden van dementie; </a:t>
            </a:r>
          </a:p>
          <a:p>
            <a:pPr>
              <a:buNone/>
            </a:pPr>
            <a:r>
              <a:rPr lang="nl-NL" sz="2000" dirty="0">
                <a:ea typeface="ＭＳ Ｐゴシック" pitchFamily="-65" charset="-128"/>
                <a:cs typeface="ＭＳ Ｐゴシック" pitchFamily="-65" charset="-128"/>
              </a:rPr>
              <a:t>-</a:t>
            </a:r>
            <a:r>
              <a:rPr lang="nl-NL" sz="2000" dirty="0" smtClean="0">
                <a:ea typeface="ＭＳ Ｐゴシック" pitchFamily="-65" charset="-128"/>
                <a:cs typeface="ＭＳ Ｐゴシック" pitchFamily="-65" charset="-128"/>
              </a:rPr>
              <a:t> de betrouwbaarheid neemt af van </a:t>
            </a:r>
            <a:r>
              <a:rPr lang="nl-NL" sz="2000" dirty="0" smtClean="0">
                <a:ea typeface="ＭＳ Ｐゴシック" pitchFamily="-65" charset="-128"/>
                <a:cs typeface="ＭＳ Ｐゴシック" pitchFamily="-65" charset="-128"/>
              </a:rPr>
              <a:t>observatieschalen waarbij de </a:t>
            </a:r>
            <a:r>
              <a:rPr lang="nl-NL" sz="2000" dirty="0">
                <a:ea typeface="ＭＳ Ｐゴシック" pitchFamily="-65" charset="-128"/>
                <a:cs typeface="ＭＳ Ｐゴシック" pitchFamily="-65" charset="-128"/>
              </a:rPr>
              <a:t>cliënt zelf </a:t>
            </a:r>
            <a:r>
              <a:rPr lang="nl-NL" sz="2000" dirty="0" smtClean="0">
                <a:ea typeface="ＭＳ Ｐゴシック" pitchFamily="-65" charset="-128"/>
                <a:cs typeface="ＭＳ Ｐゴシック" pitchFamily="-65" charset="-128"/>
              </a:rPr>
              <a:t>scoort</a:t>
            </a:r>
            <a:r>
              <a:rPr lang="nl-NL" sz="2000" dirty="0" smtClean="0">
                <a:ea typeface="ＭＳ Ｐゴシック" pitchFamily="-65" charset="-128"/>
                <a:cs typeface="ＭＳ Ｐゴシック" pitchFamily="-65" charset="-128"/>
              </a:rPr>
              <a:t>;</a:t>
            </a:r>
            <a:endParaRPr lang="nl-NL" sz="2000" dirty="0" smtClean="0">
              <a:ea typeface="ＭＳ Ｐゴシック" pitchFamily="-65" charset="-128"/>
              <a:cs typeface="ＭＳ Ｐゴシック" pitchFamily="-65" charset="-128"/>
            </a:endParaRPr>
          </a:p>
          <a:p>
            <a:pPr>
              <a:buNone/>
            </a:pPr>
            <a:r>
              <a:rPr lang="nl-NL" sz="2000" dirty="0">
                <a:ea typeface="ＭＳ Ｐゴシック" pitchFamily="-65" charset="-128"/>
                <a:cs typeface="ＭＳ Ｐゴシック" pitchFamily="-65" charset="-128"/>
              </a:rPr>
              <a:t>-</a:t>
            </a:r>
            <a:r>
              <a:rPr lang="nl-NL" sz="2000" dirty="0" smtClean="0">
                <a:ea typeface="ＭＳ Ｐゴシック" pitchFamily="-65" charset="-128"/>
                <a:cs typeface="ＭＳ Ｐゴシック" pitchFamily="-65" charset="-128"/>
              </a:rPr>
              <a:t> we zijn meer </a:t>
            </a:r>
            <a:r>
              <a:rPr lang="nl-NL" sz="2000" dirty="0">
                <a:ea typeface="ＭＳ Ｐゴシック" pitchFamily="-65" charset="-128"/>
                <a:cs typeface="ＭＳ Ｐゴシック" pitchFamily="-65" charset="-128"/>
              </a:rPr>
              <a:t>aangewezen op observatie door</a:t>
            </a:r>
            <a:r>
              <a:rPr lang="nl-NL" sz="2000" dirty="0" smtClean="0">
                <a:ea typeface="ＭＳ Ｐゴシック" pitchFamily="-65" charset="-128"/>
                <a:cs typeface="ＭＳ Ｐゴシック" pitchFamily="-65" charset="-128"/>
              </a:rPr>
              <a:t> </a:t>
            </a:r>
            <a:r>
              <a:rPr lang="nl-NL" sz="2000" dirty="0" smtClean="0">
                <a:ea typeface="ＭＳ Ｐゴシック" pitchFamily="-65" charset="-128"/>
                <a:cs typeface="ＭＳ Ｐゴシック" pitchFamily="-65" charset="-128"/>
              </a:rPr>
              <a:t>verzorger;</a:t>
            </a:r>
          </a:p>
          <a:p>
            <a:pPr>
              <a:buNone/>
            </a:pPr>
            <a:r>
              <a:rPr lang="nl-NL" sz="2000" dirty="0">
                <a:ea typeface="ＭＳ Ｐゴシック" pitchFamily="-65" charset="-128"/>
                <a:cs typeface="ＭＳ Ｐゴシック" pitchFamily="-65" charset="-128"/>
              </a:rPr>
              <a:t>-</a:t>
            </a:r>
            <a:r>
              <a:rPr lang="nl-NL" sz="2000" dirty="0" smtClean="0">
                <a:ea typeface="ＭＳ Ｐゴシック" pitchFamily="-65" charset="-128"/>
                <a:cs typeface="ＭＳ Ｐゴシック" pitchFamily="-65" charset="-128"/>
              </a:rPr>
              <a:t> daarbij</a:t>
            </a:r>
            <a:r>
              <a:rPr lang="nl-NL" sz="2000" dirty="0" smtClean="0">
                <a:ea typeface="ＭＳ Ｐゴシック" pitchFamily="-65" charset="-128"/>
                <a:cs typeface="ＭＳ Ｐゴシック" pitchFamily="-65" charset="-128"/>
              </a:rPr>
              <a:t> zijn we meer </a:t>
            </a:r>
            <a:r>
              <a:rPr lang="nl-NL" sz="2000" dirty="0">
                <a:ea typeface="ＭＳ Ｐゴシック" pitchFamily="-65" charset="-128"/>
                <a:cs typeface="ＭＳ Ｐゴシック" pitchFamily="-65" charset="-128"/>
              </a:rPr>
              <a:t>aangewezen </a:t>
            </a:r>
            <a:r>
              <a:rPr lang="nl-NL" sz="2000" dirty="0" smtClean="0">
                <a:ea typeface="ＭＳ Ｐゴシック" pitchFamily="-65" charset="-128"/>
                <a:cs typeface="ＭＳ Ｐゴシック" pitchFamily="-65" charset="-128"/>
              </a:rPr>
              <a:t>op lichamelijke (autonome) </a:t>
            </a:r>
            <a:r>
              <a:rPr lang="nl-NL" sz="2000" dirty="0">
                <a:ea typeface="ＭＳ Ｐゴシック" pitchFamily="-65" charset="-128"/>
                <a:cs typeface="ＭＳ Ｐゴシック" pitchFamily="-65" charset="-128"/>
              </a:rPr>
              <a:t>reacties: het lichaam laat stress </a:t>
            </a:r>
            <a:r>
              <a:rPr lang="nl-NL" sz="2000" dirty="0" smtClean="0">
                <a:ea typeface="ＭＳ Ｐゴシック" pitchFamily="-65" charset="-128"/>
                <a:cs typeface="ＭＳ Ｐゴシック" pitchFamily="-65" charset="-128"/>
              </a:rPr>
              <a:t>zien.</a:t>
            </a:r>
          </a:p>
          <a:p>
            <a:pPr>
              <a:buNone/>
            </a:pPr>
            <a:endParaRPr lang="nl-NL" sz="2000" dirty="0">
              <a:ea typeface="ＭＳ Ｐゴシック" pitchFamily="-65" charset="-128"/>
              <a:cs typeface="ＭＳ Ｐゴシック" pitchFamily="-65" charset="-128"/>
            </a:endParaRPr>
          </a:p>
          <a:p>
            <a:pPr>
              <a:buNone/>
            </a:pPr>
            <a:r>
              <a:rPr lang="nl-NL" sz="2000" dirty="0">
                <a:ea typeface="ＭＳ Ｐゴシック" pitchFamily="-65" charset="-128"/>
                <a:cs typeface="ＭＳ Ｐゴシック" pitchFamily="-65" charset="-128"/>
              </a:rPr>
              <a:t>PACSLAC-D; zie </a:t>
            </a:r>
            <a:r>
              <a:rPr lang="nl-NL" sz="2000" dirty="0">
                <a:ea typeface="ＭＳ Ｐゴシック" pitchFamily="-65" charset="-128"/>
                <a:cs typeface="ＭＳ Ｐゴシック" pitchFamily="-65" charset="-128"/>
                <a:hlinkClick r:id="rId2"/>
              </a:rPr>
              <a:t>www.pijnverpleegkundigen.nl</a:t>
            </a:r>
            <a:endParaRPr lang="nl-NL" sz="2000" dirty="0">
              <a:ea typeface="ＭＳ Ｐゴシック" pitchFamily="-65" charset="-128"/>
              <a:cs typeface="ＭＳ Ｐゴシック" pitchFamily="-65" charset="-128"/>
            </a:endParaRPr>
          </a:p>
          <a:p>
            <a:pPr>
              <a:buNone/>
            </a:pPr>
            <a:r>
              <a:rPr lang="nl-NL" sz="2000" dirty="0">
                <a:ea typeface="ＭＳ Ｐゴシック" pitchFamily="-65" charset="-128"/>
                <a:cs typeface="ＭＳ Ｐゴシック" pitchFamily="-65" charset="-128"/>
                <a:hlinkClick r:id="rId3"/>
              </a:rPr>
              <a:t>http://www.dementieinbeweging.nl/downloads/16/instructies-pacslac1.pdf</a:t>
            </a:r>
            <a:endParaRPr lang="nl-NL" sz="2000" dirty="0">
              <a:ea typeface="ＭＳ Ｐゴシック" pitchFamily="-65" charset="-128"/>
              <a:cs typeface="ＭＳ Ｐゴシック" pitchFamily="-65" charset="-128"/>
            </a:endParaRPr>
          </a:p>
          <a:p>
            <a:pPr>
              <a:buNone/>
            </a:pPr>
            <a:r>
              <a:rPr lang="nl-NL" sz="2000" dirty="0">
                <a:ea typeface="ＭＳ Ｐゴシック" pitchFamily="-65" charset="-128"/>
                <a:cs typeface="ＭＳ Ｐゴシック" pitchFamily="-65" charset="-128"/>
                <a:hlinkClick r:id="rId4"/>
              </a:rPr>
              <a:t>www.kenhunpijn.nl</a:t>
            </a:r>
            <a:endParaRPr lang="nl-NL" sz="2000" dirty="0">
              <a:ea typeface="ＭＳ Ｐゴシック" pitchFamily="-65" charset="-128"/>
              <a:cs typeface="ＭＳ Ｐゴシック" pitchFamily="-65" charset="-128"/>
            </a:endParaRPr>
          </a:p>
          <a:p>
            <a:pPr>
              <a:buNone/>
            </a:pPr>
            <a:endParaRPr lang="nl-NL" dirty="0">
              <a:ea typeface="ＭＳ Ｐゴシック" pitchFamily="-65" charset="-128"/>
              <a:cs typeface="ＭＳ Ｐゴシック" pitchFamily="-65" charset="-128"/>
            </a:endParaRPr>
          </a:p>
        </p:txBody>
      </p:sp>
      <p:pic>
        <p:nvPicPr>
          <p:cNvPr id="4" name="Afbeelding 3" descr="DenD-logo.jpg"/>
          <p:cNvPicPr>
            <a:picLocks noChangeAspect="1"/>
          </p:cNvPicPr>
          <p:nvPr/>
        </p:nvPicPr>
        <p:blipFill>
          <a:blip r:embed="rId5"/>
          <a:stretch>
            <a:fillRect/>
          </a:stretch>
        </p:blipFill>
        <p:spPr>
          <a:xfrm>
            <a:off x="7828195" y="5972116"/>
            <a:ext cx="1315805" cy="8858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Er zijn redenen genoeg om pijn te hebben, onder andere .....</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Tijdelijke aanduiding voor inhoud 2"/>
          <p:cNvSpPr>
            <a:spLocks noGrp="1"/>
          </p:cNvSpPr>
          <p:nvPr>
            <p:ph idx="1"/>
          </p:nvPr>
        </p:nvSpPr>
        <p:spPr>
          <a:xfrm>
            <a:off x="457200" y="1600200"/>
            <a:ext cx="8229600" cy="4525963"/>
          </a:xfrm>
        </p:spPr>
        <p:txBody>
          <a:bodyPr/>
          <a:lstStyle/>
          <a:p>
            <a:r>
              <a:rPr lang="nl-NL" sz="2300" dirty="0" smtClean="0">
                <a:ea typeface="ＭＳ Ｐゴシック" pitchFamily="-65" charset="-128"/>
                <a:cs typeface="ＭＳ Ｐゴシック" pitchFamily="-65" charset="-128"/>
              </a:rPr>
              <a:t>inactiviteit</a:t>
            </a:r>
          </a:p>
          <a:p>
            <a:r>
              <a:rPr lang="nl-NL" sz="2300" dirty="0" smtClean="0">
                <a:ea typeface="ＭＳ Ｐゴシック" pitchFamily="-65" charset="-128"/>
                <a:cs typeface="ＭＳ Ｐゴシック" pitchFamily="-65" charset="-128"/>
              </a:rPr>
              <a:t>gewrichtsslijtage (artrose) </a:t>
            </a:r>
            <a:r>
              <a:rPr lang="nl-NL" sz="2300" dirty="0">
                <a:ea typeface="ＭＳ Ｐゴシック" pitchFamily="-65" charset="-128"/>
                <a:cs typeface="ＭＳ Ｐゴシック" pitchFamily="-65" charset="-128"/>
              </a:rPr>
              <a:t>met gevolgen voor gewrichtskapsel (‘startpijn’) en spieren</a:t>
            </a:r>
          </a:p>
          <a:p>
            <a:r>
              <a:rPr lang="nl-NL" sz="2300" dirty="0" smtClean="0">
                <a:ea typeface="ＭＳ Ｐゴシック" pitchFamily="-65" charset="-128"/>
                <a:cs typeface="ＭＳ Ｐゴシック" pitchFamily="-65" charset="-128"/>
              </a:rPr>
              <a:t>urineweginfectie</a:t>
            </a:r>
          </a:p>
          <a:p>
            <a:r>
              <a:rPr lang="nl-NL" sz="2300" dirty="0">
                <a:ea typeface="ＭＳ Ｐゴシック" pitchFamily="-65" charset="-128"/>
                <a:cs typeface="ＭＳ Ｐゴシック" pitchFamily="-65" charset="-128"/>
              </a:rPr>
              <a:t>obstipatie</a:t>
            </a:r>
            <a:endParaRPr lang="nl-NL" sz="2300" dirty="0" smtClean="0">
              <a:ea typeface="ＭＳ Ｐゴシック" pitchFamily="-65" charset="-128"/>
              <a:cs typeface="ＭＳ Ｐゴシック" pitchFamily="-65" charset="-128"/>
            </a:endParaRPr>
          </a:p>
          <a:p>
            <a:r>
              <a:rPr lang="nl-NL" sz="2300" dirty="0" smtClean="0">
                <a:ea typeface="ＭＳ Ｐゴシック" pitchFamily="-65" charset="-128"/>
                <a:cs typeface="ＭＳ Ｐゴシック" pitchFamily="-65" charset="-128"/>
              </a:rPr>
              <a:t>irritatie en ontsteking mondslijmvlies </a:t>
            </a:r>
            <a:r>
              <a:rPr lang="nl-NL" sz="2300" dirty="0">
                <a:ea typeface="ＭＳ Ｐゴシック" pitchFamily="-65" charset="-128"/>
                <a:cs typeface="ＭＳ Ｐゴシック" pitchFamily="-65" charset="-128"/>
              </a:rPr>
              <a:t>/ gebit</a:t>
            </a:r>
          </a:p>
          <a:p>
            <a:r>
              <a:rPr lang="nl-NL" sz="2300" dirty="0">
                <a:ea typeface="ＭＳ Ｐゴシック" pitchFamily="-65" charset="-128"/>
                <a:cs typeface="ＭＳ Ｐゴシック" pitchFamily="-65" charset="-128"/>
              </a:rPr>
              <a:t>te hoge</a:t>
            </a:r>
            <a:r>
              <a:rPr lang="nl-NL" sz="2300" dirty="0" smtClean="0">
                <a:ea typeface="ＭＳ Ｐゴシック" pitchFamily="-65" charset="-128"/>
                <a:cs typeface="ＭＳ Ｐゴシック" pitchFamily="-65" charset="-128"/>
              </a:rPr>
              <a:t> spanning (tonus) </a:t>
            </a:r>
            <a:r>
              <a:rPr lang="nl-NL" sz="2300" dirty="0">
                <a:ea typeface="ＭＳ Ｐゴシック" pitchFamily="-65" charset="-128"/>
                <a:cs typeface="ＭＳ Ｐゴシック" pitchFamily="-65" charset="-128"/>
              </a:rPr>
              <a:t>van spieren (spasticiteit, rigiditeit, </a:t>
            </a:r>
            <a:r>
              <a:rPr lang="nl-NL" sz="2300" dirty="0" err="1" smtClean="0">
                <a:ea typeface="ＭＳ Ｐゴシック" pitchFamily="-65" charset="-128"/>
                <a:cs typeface="ＭＳ Ｐゴシック" pitchFamily="-65" charset="-128"/>
              </a:rPr>
              <a:t>paratonie</a:t>
            </a:r>
            <a:r>
              <a:rPr lang="nl-NL" sz="2300" dirty="0" smtClean="0">
                <a:ea typeface="ＭＳ Ｐゴシック" pitchFamily="-65" charset="-128"/>
                <a:cs typeface="ＭＳ Ｐゴシック" pitchFamily="-65" charset="-128"/>
              </a:rPr>
              <a:t>)</a:t>
            </a:r>
          </a:p>
          <a:p>
            <a:r>
              <a:rPr lang="nl-NL" sz="2300" dirty="0" smtClean="0">
                <a:ea typeface="ＭＳ Ｐゴシック" pitchFamily="-65" charset="-128"/>
                <a:cs typeface="ＭＳ Ｐゴシック" pitchFamily="-65" charset="-128"/>
              </a:rPr>
              <a:t>als gevolg daarvan contracturen</a:t>
            </a:r>
          </a:p>
          <a:p>
            <a:r>
              <a:rPr lang="nl-NL" sz="2300" dirty="0" smtClean="0">
                <a:ea typeface="ＭＳ Ｐゴシック" pitchFamily="-65" charset="-128"/>
                <a:cs typeface="ＭＳ Ｐゴシック" pitchFamily="-65" charset="-128"/>
              </a:rPr>
              <a:t>wonden </a:t>
            </a:r>
            <a:r>
              <a:rPr lang="nl-NL" sz="2300" dirty="0">
                <a:ea typeface="ＭＳ Ｐゴシック" pitchFamily="-65" charset="-128"/>
                <a:cs typeface="ＭＳ Ｐゴシック" pitchFamily="-65" charset="-128"/>
              </a:rPr>
              <a:t>/ </a:t>
            </a:r>
            <a:r>
              <a:rPr lang="nl-NL" sz="2300" dirty="0" err="1" smtClean="0">
                <a:ea typeface="ＭＳ Ｐゴシック" pitchFamily="-65" charset="-128"/>
                <a:cs typeface="ＭＳ Ｐゴシック" pitchFamily="-65" charset="-128"/>
              </a:rPr>
              <a:t>decubitus</a:t>
            </a:r>
            <a:endParaRPr lang="nl-NL" sz="2300" dirty="0">
              <a:ea typeface="ＭＳ Ｐゴシック" pitchFamily="-65" charset="-128"/>
              <a:cs typeface="ＭＳ Ｐゴシック" pitchFamily="-65"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4">
                                            <p:txEl>
                                              <p:pRg st="6" end="6"/>
                                            </p:txEl>
                                          </p:spTgt>
                                        </p:tgtEl>
                                        <p:attrNameLst>
                                          <p:attrName>style.visibility</p:attrName>
                                        </p:attrNameLst>
                                      </p:cBhvr>
                                      <p:to>
                                        <p:strVal val="visible"/>
                                      </p:to>
                                    </p:set>
                                    <p:anim calcmode="lin" valueType="num">
                                      <p:cBhvr additive="base">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Gevolgen van pijn</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Rechthoek 3"/>
          <p:cNvSpPr/>
          <p:nvPr/>
        </p:nvSpPr>
        <p:spPr>
          <a:xfrm>
            <a:off x="685800" y="1066800"/>
            <a:ext cx="5181600" cy="3439404"/>
          </a:xfrm>
          <a:prstGeom prst="rect">
            <a:avLst/>
          </a:prstGeom>
        </p:spPr>
        <p:txBody>
          <a:bodyPr wrap="square">
            <a:spAutoFit/>
          </a:bodyPr>
          <a:lstStyle/>
          <a:p>
            <a:pPr>
              <a:spcBef>
                <a:spcPts val="480"/>
              </a:spcBef>
              <a:buFont typeface="Arial"/>
              <a:buChar char="•"/>
            </a:pPr>
            <a:r>
              <a:rPr lang="en-US" dirty="0" err="1" smtClean="0">
                <a:ea typeface="ＭＳ Ｐゴシック" pitchFamily="-65" charset="-128"/>
                <a:cs typeface="ＭＳ Ｐゴシック" pitchFamily="-65" charset="-128"/>
              </a:rPr>
              <a:t>depressie</a:t>
            </a:r>
            <a:endParaRPr lang="en-US" dirty="0" smtClean="0">
              <a:ea typeface="ＭＳ Ｐゴシック" pitchFamily="-65" charset="-128"/>
              <a:cs typeface="ＭＳ Ｐゴシック" pitchFamily="-65" charset="-128"/>
            </a:endParaRPr>
          </a:p>
          <a:p>
            <a:pPr>
              <a:spcBef>
                <a:spcPts val="480"/>
              </a:spcBef>
              <a:buFont typeface="Arial"/>
              <a:buChar char="•"/>
            </a:pPr>
            <a:r>
              <a:rPr lang="en-US" dirty="0" smtClean="0">
                <a:ea typeface="ＭＳ Ｐゴシック" pitchFamily="-65" charset="-128"/>
                <a:cs typeface="ＭＳ Ｐゴシック" pitchFamily="-65" charset="-128"/>
              </a:rPr>
              <a:t>angst</a:t>
            </a:r>
          </a:p>
          <a:p>
            <a:pPr>
              <a:spcBef>
                <a:spcPts val="480"/>
              </a:spcBef>
              <a:buFont typeface="Arial"/>
              <a:buChar char="•"/>
            </a:pPr>
            <a:r>
              <a:rPr lang="en-US" dirty="0" err="1">
                <a:ea typeface="ＭＳ Ｐゴシック" pitchFamily="-65" charset="-128"/>
                <a:cs typeface="ＭＳ Ｐゴシック" pitchFamily="-65" charset="-128"/>
              </a:rPr>
              <a:t>v</a:t>
            </a:r>
            <a:r>
              <a:rPr lang="en-US" dirty="0" err="1" smtClean="0">
                <a:ea typeface="ＭＳ Ｐゴシック" pitchFamily="-65" charset="-128"/>
                <a:cs typeface="ＭＳ Ｐゴシック" pitchFamily="-65" charset="-128"/>
              </a:rPr>
              <a:t>erminderde</a:t>
            </a:r>
            <a:r>
              <a:rPr lang="en-US" dirty="0" smtClean="0">
                <a:ea typeface="ＭＳ Ｐゴシック" pitchFamily="-65" charset="-128"/>
                <a:cs typeface="ＭＳ Ｐゴシック" pitchFamily="-65" charset="-128"/>
              </a:rPr>
              <a:t> </a:t>
            </a:r>
            <a:r>
              <a:rPr lang="en-US" dirty="0" err="1" smtClean="0">
                <a:ea typeface="ＭＳ Ｐゴシック" pitchFamily="-65" charset="-128"/>
                <a:cs typeface="ＭＳ Ｐゴシック" pitchFamily="-65" charset="-128"/>
              </a:rPr>
              <a:t>zelfredzaamheid</a:t>
            </a:r>
            <a:endParaRPr lang="en-US" dirty="0" smtClean="0">
              <a:ea typeface="ＭＳ Ｐゴシック" pitchFamily="-65" charset="-128"/>
              <a:cs typeface="ＭＳ Ｐゴシック" pitchFamily="-65" charset="-128"/>
            </a:endParaRPr>
          </a:p>
          <a:p>
            <a:pPr>
              <a:spcBef>
                <a:spcPts val="480"/>
              </a:spcBef>
              <a:buFont typeface="Arial"/>
              <a:buChar char="•"/>
            </a:pPr>
            <a:r>
              <a:rPr lang="en-US" dirty="0" err="1" smtClean="0">
                <a:ea typeface="ＭＳ Ｐゴシック" pitchFamily="-65" charset="-128"/>
                <a:cs typeface="ＭＳ Ｐゴシック" pitchFamily="-65" charset="-128"/>
              </a:rPr>
              <a:t>vermoeidheid</a:t>
            </a:r>
            <a:endParaRPr lang="en-US" dirty="0" smtClean="0">
              <a:ea typeface="ＭＳ Ｐゴシック" pitchFamily="-65" charset="-128"/>
              <a:cs typeface="ＭＳ Ｐゴシック" pitchFamily="-65" charset="-128"/>
            </a:endParaRPr>
          </a:p>
          <a:p>
            <a:pPr>
              <a:spcBef>
                <a:spcPts val="480"/>
              </a:spcBef>
              <a:buFont typeface="Arial"/>
              <a:buChar char="•"/>
            </a:pPr>
            <a:r>
              <a:rPr lang="en-US" dirty="0" err="1" smtClean="0">
                <a:ea typeface="ＭＳ Ｐゴシック" pitchFamily="-65" charset="-128"/>
                <a:cs typeface="ＭＳ Ｐゴシック" pitchFamily="-65" charset="-128"/>
              </a:rPr>
              <a:t>isolement</a:t>
            </a:r>
            <a:endParaRPr lang="en-US" dirty="0" smtClean="0">
              <a:ea typeface="ＭＳ Ｐゴシック" pitchFamily="-65" charset="-128"/>
              <a:cs typeface="ＭＳ Ｐゴシック" pitchFamily="-65" charset="-128"/>
            </a:endParaRPr>
          </a:p>
          <a:p>
            <a:pPr>
              <a:spcBef>
                <a:spcPts val="480"/>
              </a:spcBef>
              <a:buFont typeface="Arial"/>
              <a:buChar char="•"/>
            </a:pPr>
            <a:r>
              <a:rPr lang="en-US" dirty="0" err="1" smtClean="0">
                <a:ea typeface="ＭＳ Ｐゴシック" pitchFamily="-65" charset="-128"/>
                <a:cs typeface="ＭＳ Ｐゴシック" pitchFamily="-65" charset="-128"/>
              </a:rPr>
              <a:t>inactiviteit</a:t>
            </a:r>
            <a:endParaRPr lang="en-US" dirty="0" smtClean="0">
              <a:ea typeface="ＭＳ Ｐゴシック" pitchFamily="-65" charset="-128"/>
              <a:cs typeface="ＭＳ Ｐゴシック" pitchFamily="-65" charset="-128"/>
            </a:endParaRPr>
          </a:p>
          <a:p>
            <a:pPr>
              <a:spcBef>
                <a:spcPts val="480"/>
              </a:spcBef>
              <a:buFont typeface="Arial"/>
              <a:buChar char="•"/>
            </a:pPr>
            <a:r>
              <a:rPr lang="en-US" dirty="0" err="1" smtClean="0">
                <a:ea typeface="ＭＳ Ｐゴシック" pitchFamily="-65" charset="-128"/>
                <a:cs typeface="ＭＳ Ｐゴシック" pitchFamily="-65" charset="-128"/>
              </a:rPr>
              <a:t>achteruitgang</a:t>
            </a:r>
            <a:r>
              <a:rPr lang="en-US" dirty="0" smtClean="0">
                <a:ea typeface="ＭＳ Ｐゴシック" pitchFamily="-65" charset="-128"/>
                <a:cs typeface="ＭＳ Ｐゴシック" pitchFamily="-65" charset="-128"/>
              </a:rPr>
              <a:t> </a:t>
            </a:r>
            <a:r>
              <a:rPr lang="en-US" dirty="0" err="1" smtClean="0">
                <a:ea typeface="ＭＳ Ｐゴシック" pitchFamily="-65" charset="-128"/>
                <a:cs typeface="ＭＳ Ｐゴシック" pitchFamily="-65" charset="-128"/>
              </a:rPr>
              <a:t>cognitief</a:t>
            </a:r>
            <a:r>
              <a:rPr lang="en-US" dirty="0" smtClean="0">
                <a:ea typeface="ＭＳ Ｐゴシック" pitchFamily="-65" charset="-128"/>
                <a:cs typeface="ＭＳ Ｐゴシック" pitchFamily="-65" charset="-128"/>
              </a:rPr>
              <a:t> </a:t>
            </a:r>
            <a:r>
              <a:rPr lang="en-US" dirty="0" err="1" smtClean="0">
                <a:ea typeface="ＭＳ Ｐゴシック" pitchFamily="-65" charset="-128"/>
                <a:cs typeface="ＭＳ Ｐゴシック" pitchFamily="-65" charset="-128"/>
              </a:rPr>
              <a:t>functioneren</a:t>
            </a:r>
            <a:r>
              <a:rPr lang="en-US" dirty="0" smtClean="0">
                <a:ea typeface="ＭＳ Ｐゴシック" pitchFamily="-65" charset="-128"/>
                <a:cs typeface="ＭＳ Ｐゴシック" pitchFamily="-65" charset="-128"/>
              </a:rPr>
              <a:t> </a:t>
            </a:r>
          </a:p>
          <a:p>
            <a:pPr>
              <a:spcBef>
                <a:spcPts val="480"/>
              </a:spcBef>
              <a:buFont typeface="Arial"/>
              <a:buChar char="•"/>
            </a:pPr>
            <a:r>
              <a:rPr lang="en-US" dirty="0" err="1" smtClean="0">
                <a:ea typeface="ＭＳ Ｐゴシック" pitchFamily="-65" charset="-128"/>
                <a:cs typeface="ＭＳ Ｐゴシック" pitchFamily="-65" charset="-128"/>
              </a:rPr>
              <a:t>verminderde</a:t>
            </a:r>
            <a:r>
              <a:rPr lang="en-US" dirty="0" smtClean="0">
                <a:ea typeface="ＭＳ Ｐゴシック" pitchFamily="-65" charset="-128"/>
                <a:cs typeface="ＭＳ Ｐゴシック" pitchFamily="-65" charset="-128"/>
              </a:rPr>
              <a:t> </a:t>
            </a:r>
            <a:r>
              <a:rPr lang="en-US" dirty="0" err="1" smtClean="0">
                <a:ea typeface="ＭＳ Ｐゴシック" pitchFamily="-65" charset="-128"/>
                <a:cs typeface="ＭＳ Ｐゴシック" pitchFamily="-65" charset="-128"/>
              </a:rPr>
              <a:t>kwaliteit</a:t>
            </a:r>
            <a:r>
              <a:rPr lang="en-US" dirty="0" smtClean="0">
                <a:ea typeface="ＭＳ Ｐゴシック" pitchFamily="-65" charset="-128"/>
                <a:cs typeface="ＭＳ Ｐゴシック" pitchFamily="-65" charset="-128"/>
              </a:rPr>
              <a:t> van </a:t>
            </a:r>
            <a:r>
              <a:rPr lang="en-US" dirty="0" err="1" smtClean="0">
                <a:ea typeface="ＭＳ Ｐゴシック" pitchFamily="-65" charset="-128"/>
                <a:cs typeface="ＭＳ Ｐゴシック" pitchFamily="-65" charset="-128"/>
              </a:rPr>
              <a:t>leven</a:t>
            </a:r>
            <a:endParaRPr lang="en-US" dirty="0" smtClean="0">
              <a:ea typeface="ＭＳ Ｐゴシック" pitchFamily="-65" charset="-128"/>
              <a:cs typeface="ＭＳ Ｐゴシック" pitchFamily="-65" charset="-128"/>
            </a:endParaRPr>
          </a:p>
          <a:p>
            <a:pPr>
              <a:spcBef>
                <a:spcPts val="480"/>
              </a:spcBef>
              <a:buFont typeface="Arial"/>
              <a:buChar char="•"/>
            </a:pPr>
            <a:endParaRPr lang="en-US" dirty="0" smtClean="0">
              <a:ea typeface="ＭＳ Ｐゴシック" pitchFamily="-65" charset="-128"/>
              <a:cs typeface="ＭＳ Ｐゴシック" pitchFamily="-65" charset="-128"/>
            </a:endParaRPr>
          </a:p>
          <a:p>
            <a:pPr>
              <a:spcBef>
                <a:spcPts val="480"/>
              </a:spcBef>
            </a:pPr>
            <a:r>
              <a:rPr lang="en-US" i="1" dirty="0" err="1" smtClean="0">
                <a:ea typeface="ＭＳ Ｐゴシック" pitchFamily="-65" charset="-128"/>
                <a:cs typeface="ＭＳ Ｐゴシック" pitchFamily="-65" charset="-128"/>
              </a:rPr>
              <a:t>Vicieuze</a:t>
            </a:r>
            <a:r>
              <a:rPr lang="en-US" i="1" dirty="0" smtClean="0">
                <a:ea typeface="ＭＳ Ｐゴシック" pitchFamily="-65" charset="-128"/>
                <a:cs typeface="ＭＳ Ｐゴシック" pitchFamily="-65" charset="-128"/>
              </a:rPr>
              <a:t> </a:t>
            </a:r>
            <a:r>
              <a:rPr lang="en-US" i="1" dirty="0" err="1" smtClean="0">
                <a:ea typeface="ＭＳ Ｐゴシック" pitchFamily="-65" charset="-128"/>
                <a:cs typeface="ＭＳ Ｐゴシック" pitchFamily="-65" charset="-128"/>
              </a:rPr>
              <a:t>cirkels</a:t>
            </a:r>
            <a:r>
              <a:rPr lang="en-US" i="1" dirty="0" smtClean="0">
                <a:ea typeface="ＭＳ Ｐゴシック" pitchFamily="-65" charset="-128"/>
                <a:cs typeface="ＭＳ Ｐゴシック" pitchFamily="-65" charset="-128"/>
              </a:rPr>
              <a:t> </a:t>
            </a:r>
            <a:r>
              <a:rPr lang="en-US" i="1" dirty="0" err="1" smtClean="0">
                <a:ea typeface="ＭＳ Ｐゴシック" pitchFamily="-65" charset="-128"/>
                <a:cs typeface="ＭＳ Ｐゴシック" pitchFamily="-65" charset="-128"/>
              </a:rPr>
              <a:t>liggen</a:t>
            </a:r>
            <a:r>
              <a:rPr lang="en-US" i="1" dirty="0" smtClean="0">
                <a:ea typeface="ＭＳ Ｐゴシック" pitchFamily="-65" charset="-128"/>
                <a:cs typeface="ＭＳ Ｐゴシック" pitchFamily="-65" charset="-128"/>
              </a:rPr>
              <a:t> op de </a:t>
            </a:r>
            <a:r>
              <a:rPr lang="en-US" i="1" dirty="0" err="1" smtClean="0">
                <a:ea typeface="ＭＳ Ｐゴシック" pitchFamily="-65" charset="-128"/>
                <a:cs typeface="ＭＳ Ｐゴシック" pitchFamily="-65" charset="-128"/>
              </a:rPr>
              <a:t>loer</a:t>
            </a:r>
            <a:endParaRPr lang="en-US" i="1" dirty="0">
              <a:ea typeface="ＭＳ Ｐゴシック" pitchFamily="-65" charset="-128"/>
              <a:cs typeface="ＭＳ Ｐゴシック" pitchFamily="-65"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Kennis van pijn en verwerking van pijn door de hersenen</a:t>
            </a:r>
            <a:endParaRPr lang="nl-NL" sz="2400" dirty="0">
              <a:solidFill>
                <a:srgbClr val="DD1C21"/>
              </a:solidFill>
            </a:endParaRPr>
          </a:p>
        </p:txBody>
      </p:sp>
      <p:pic>
        <p:nvPicPr>
          <p:cNvPr id="3" name="Afbeelding 2" descr="DenD-logo.jpg"/>
          <p:cNvPicPr>
            <a:picLocks noChangeAspect="1"/>
          </p:cNvPicPr>
          <p:nvPr/>
        </p:nvPicPr>
        <p:blipFill>
          <a:blip r:embed="rId3"/>
          <a:stretch>
            <a:fillRect/>
          </a:stretch>
        </p:blipFill>
        <p:spPr>
          <a:xfrm>
            <a:off x="7828195" y="5972116"/>
            <a:ext cx="1315805" cy="885884"/>
          </a:xfrm>
          <a:prstGeom prst="rect">
            <a:avLst/>
          </a:prstGeom>
        </p:spPr>
      </p:pic>
      <p:sp>
        <p:nvSpPr>
          <p:cNvPr id="4" name="Tekstvak 3"/>
          <p:cNvSpPr txBox="1"/>
          <p:nvPr/>
        </p:nvSpPr>
        <p:spPr>
          <a:xfrm>
            <a:off x="685801" y="1676400"/>
            <a:ext cx="7543800" cy="3693319"/>
          </a:xfrm>
          <a:prstGeom prst="rect">
            <a:avLst/>
          </a:prstGeom>
          <a:noFill/>
        </p:spPr>
        <p:txBody>
          <a:bodyPr wrap="square" rtlCol="0">
            <a:spAutoFit/>
          </a:bodyPr>
          <a:lstStyle/>
          <a:p>
            <a:r>
              <a:rPr lang="nl-NL" dirty="0" smtClean="0"/>
              <a:t>Om pijn bij dementie beter te begrijpen is het nodig om te zien dat er aan pijn veel verschillende onderdelen zitten.</a:t>
            </a:r>
          </a:p>
          <a:p>
            <a:endParaRPr lang="nl-NL" dirty="0" smtClean="0"/>
          </a:p>
          <a:p>
            <a:r>
              <a:rPr lang="nl-NL" dirty="0" smtClean="0"/>
              <a:t>1. voelen en onderscheiden van pijn: plaatsbepaling en ervaren van een prikkel als ‘pijnlijk’ of ‘niet pijnlijk’ (ook wel vaak ‘pijndrempel’ genoemd)</a:t>
            </a:r>
          </a:p>
          <a:p>
            <a:r>
              <a:rPr lang="nl-NL" dirty="0" smtClean="0"/>
              <a:t>2. emotioneel geraakt worden door pijn en eronder gebukt gaan: ‘lijden aan de pijn’ </a:t>
            </a:r>
          </a:p>
          <a:p>
            <a:r>
              <a:rPr lang="nl-NL" dirty="0" smtClean="0"/>
              <a:t>3. betekenis die iemand aan de pijn toekent en verwachtingen over pijn in de toekomst</a:t>
            </a:r>
          </a:p>
          <a:p>
            <a:r>
              <a:rPr lang="nl-NL" dirty="0" smtClean="0"/>
              <a:t>4. herinneringen aan doorgemaakte pijn in het verleden</a:t>
            </a:r>
          </a:p>
          <a:p>
            <a:r>
              <a:rPr lang="nl-NL" dirty="0" smtClean="0"/>
              <a:t>5. lichamelijke reacties en veranderingen bij pijn (daarbij ook hormonen) </a:t>
            </a:r>
          </a:p>
          <a:p>
            <a:endParaRPr lang="nl-NL"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Twee routes voor pijnsignalen in de hersenen</a:t>
            </a:r>
            <a:endParaRPr lang="nl-NL" sz="2400" dirty="0">
              <a:solidFill>
                <a:srgbClr val="DD1C21"/>
              </a:solidFill>
            </a:endParaRPr>
          </a:p>
        </p:txBody>
      </p:sp>
      <p:pic>
        <p:nvPicPr>
          <p:cNvPr id="3" name="Afbeelding 2" descr="DenD-logo.jpg"/>
          <p:cNvPicPr>
            <a:picLocks noChangeAspect="1"/>
          </p:cNvPicPr>
          <p:nvPr/>
        </p:nvPicPr>
        <p:blipFill>
          <a:blip r:embed="rId3"/>
          <a:stretch>
            <a:fillRect/>
          </a:stretch>
        </p:blipFill>
        <p:spPr>
          <a:xfrm>
            <a:off x="7828195" y="5972116"/>
            <a:ext cx="1315805" cy="885884"/>
          </a:xfrm>
          <a:prstGeom prst="rect">
            <a:avLst/>
          </a:prstGeom>
        </p:spPr>
      </p:pic>
      <p:sp>
        <p:nvSpPr>
          <p:cNvPr id="4" name="Tekstvak 3"/>
          <p:cNvSpPr txBox="1"/>
          <p:nvPr/>
        </p:nvSpPr>
        <p:spPr>
          <a:xfrm>
            <a:off x="685801" y="1676400"/>
            <a:ext cx="7543800" cy="4524316"/>
          </a:xfrm>
          <a:prstGeom prst="rect">
            <a:avLst/>
          </a:prstGeom>
          <a:noFill/>
        </p:spPr>
        <p:txBody>
          <a:bodyPr wrap="square" rtlCol="0">
            <a:spAutoFit/>
          </a:bodyPr>
          <a:lstStyle/>
          <a:p>
            <a:pPr>
              <a:buFont typeface="Arial" pitchFamily="-65" charset="0"/>
              <a:buNone/>
            </a:pPr>
            <a:r>
              <a:rPr lang="nl-NL" dirty="0" smtClean="0">
                <a:ea typeface="ＭＳ Ｐゴシック" pitchFamily="-65" charset="-128"/>
                <a:cs typeface="ＭＳ Ｐゴシック" pitchFamily="-65" charset="-128"/>
              </a:rPr>
              <a:t>A. een route, meer naar het midden van ruggenmerg, hersenstam en grote hersenen. Overwegend vrij langzame verbindingen die ook lang doorwerken</a:t>
            </a:r>
          </a:p>
          <a:p>
            <a:pPr>
              <a:buFont typeface="Arial" pitchFamily="-65" charset="0"/>
              <a:buNone/>
            </a:pPr>
            <a:r>
              <a:rPr lang="nl-NL" dirty="0" smtClean="0">
                <a:ea typeface="ＭＳ Ｐゴシック" pitchFamily="-65" charset="-128"/>
                <a:cs typeface="ＭＳ Ｐゴシック" pitchFamily="-65" charset="-128"/>
              </a:rPr>
              <a:t>B. een route meer naar de zijkant in ruggenmerg omhoog naar de hersenen. Snel werkend. </a:t>
            </a:r>
          </a:p>
          <a:p>
            <a:pPr>
              <a:buFont typeface="Arial" pitchFamily="-65" charset="0"/>
              <a:buNone/>
            </a:pPr>
            <a:endParaRPr lang="nl-NL" dirty="0" smtClean="0">
              <a:ea typeface="ＭＳ Ｐゴシック" pitchFamily="-65" charset="-128"/>
              <a:cs typeface="ＭＳ Ｐゴシック" pitchFamily="-65" charset="-128"/>
            </a:endParaRPr>
          </a:p>
          <a:p>
            <a:pPr>
              <a:buFont typeface="Arial" pitchFamily="-65" charset="0"/>
              <a:buNone/>
            </a:pPr>
            <a:r>
              <a:rPr lang="nl-NL" dirty="0" smtClean="0">
                <a:solidFill>
                  <a:srgbClr val="FF0000"/>
                </a:solidFill>
                <a:ea typeface="ＭＳ Ｐゴシック" pitchFamily="-65" charset="-128"/>
                <a:cs typeface="ＭＳ Ｐゴシック" pitchFamily="-65" charset="-128"/>
              </a:rPr>
              <a:t>route A </a:t>
            </a:r>
            <a:r>
              <a:rPr lang="nl-NL" dirty="0" smtClean="0">
                <a:ea typeface="ＭＳ Ｐゴシック" pitchFamily="-65" charset="-128"/>
                <a:cs typeface="ＭＳ Ｐゴシック" pitchFamily="-65" charset="-128"/>
              </a:rPr>
              <a:t>is heel betrokken op onderdeel 2, 4 en 5 van de pijn: de emotie, de emotioneel gekleurde herinnering en de lichaamstaal</a:t>
            </a:r>
            <a:br>
              <a:rPr lang="nl-NL" dirty="0" smtClean="0">
                <a:ea typeface="ＭＳ Ｐゴシック" pitchFamily="-65" charset="-128"/>
                <a:cs typeface="ＭＳ Ｐゴシック" pitchFamily="-65" charset="-128"/>
              </a:rPr>
            </a:br>
            <a:endParaRPr lang="nl-NL" dirty="0" smtClean="0">
              <a:ea typeface="ＭＳ Ｐゴシック" pitchFamily="-65" charset="-128"/>
              <a:cs typeface="ＭＳ Ｐゴシック" pitchFamily="-65" charset="-128"/>
            </a:endParaRPr>
          </a:p>
          <a:p>
            <a:pPr>
              <a:buFont typeface="Arial" pitchFamily="-65" charset="0"/>
              <a:buNone/>
            </a:pPr>
            <a:r>
              <a:rPr lang="nl-NL" dirty="0" smtClean="0">
                <a:solidFill>
                  <a:srgbClr val="FF0000"/>
                </a:solidFill>
                <a:ea typeface="ＭＳ Ｐゴシック" pitchFamily="-65" charset="-128"/>
                <a:cs typeface="ＭＳ Ｐゴシック" pitchFamily="-65" charset="-128"/>
              </a:rPr>
              <a:t>route B </a:t>
            </a:r>
            <a:r>
              <a:rPr lang="nl-NL" dirty="0" smtClean="0">
                <a:ea typeface="ＭＳ Ｐゴシック" pitchFamily="-65" charset="-128"/>
                <a:cs typeface="ＭＳ Ｐゴシック" pitchFamily="-65" charset="-128"/>
              </a:rPr>
              <a:t>is heel betrokken op onderdeel 1 en van onderdeel 3 het onderdeel ‘acuut gevaar’. </a:t>
            </a:r>
          </a:p>
          <a:p>
            <a:pPr>
              <a:buFont typeface="Arial" pitchFamily="-65" charset="0"/>
              <a:buNone/>
            </a:pPr>
            <a:endParaRPr lang="nl-NL" dirty="0" smtClean="0">
              <a:ea typeface="ＭＳ Ｐゴシック" pitchFamily="-65" charset="-128"/>
              <a:cs typeface="ＭＳ Ｐゴシック" pitchFamily="-65" charset="-128"/>
            </a:endParaRPr>
          </a:p>
          <a:p>
            <a:pPr>
              <a:buFont typeface="Arial" pitchFamily="-65" charset="0"/>
              <a:buNone/>
            </a:pPr>
            <a:r>
              <a:rPr lang="nl-NL" dirty="0" smtClean="0">
                <a:ea typeface="ＭＳ Ｐゴシック" pitchFamily="-65" charset="-128"/>
                <a:cs typeface="ＭＳ Ｐゴシック" pitchFamily="-65" charset="-128"/>
              </a:rPr>
              <a:t>Deze twee routes hebben weinig dwarsverbanden, alleen in de tussenhersenen (de </a:t>
            </a:r>
            <a:r>
              <a:rPr lang="nl-NL" dirty="0" err="1" smtClean="0">
                <a:ea typeface="ＭＳ Ｐゴシック" pitchFamily="-65" charset="-128"/>
                <a:cs typeface="ＭＳ Ｐゴシック" pitchFamily="-65" charset="-128"/>
              </a:rPr>
              <a:t>thalamus</a:t>
            </a:r>
            <a:r>
              <a:rPr lang="nl-NL" dirty="0" smtClean="0">
                <a:ea typeface="ＭＳ Ｐゴシック" pitchFamily="-65" charset="-128"/>
                <a:cs typeface="ＭＳ Ｐゴシック" pitchFamily="-65" charset="-128"/>
              </a:rPr>
              <a:t>). Onderbreking van deze connectie, bijvoorbeeld als gevolg van CVA leidt waarschijnlijk tot centrale '</a:t>
            </a:r>
            <a:r>
              <a:rPr lang="nl-NL" dirty="0" err="1" smtClean="0">
                <a:ea typeface="ＭＳ Ｐゴシック" pitchFamily="-65" charset="-128"/>
                <a:cs typeface="ＭＳ Ｐゴシック" pitchFamily="-65" charset="-128"/>
              </a:rPr>
              <a:t>post-stroke</a:t>
            </a:r>
            <a:r>
              <a:rPr lang="nl-NL" dirty="0" smtClean="0">
                <a:ea typeface="ＭＳ Ｐゴシック" pitchFamily="-65" charset="-128"/>
                <a:cs typeface="ＭＳ Ｐゴシック" pitchFamily="-65" charset="-128"/>
              </a:rPr>
              <a:t>'-pijn.</a:t>
            </a:r>
          </a:p>
          <a:p>
            <a:endParaRPr lang="nl-NL"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kstvak 1"/>
          <p:cNvSpPr txBox="1"/>
          <p:nvPr/>
        </p:nvSpPr>
        <p:spPr>
          <a:xfrm>
            <a:off x="685800" y="434370"/>
            <a:ext cx="7848600" cy="461665"/>
          </a:xfrm>
          <a:prstGeom prst="rect">
            <a:avLst/>
          </a:prstGeom>
          <a:noFill/>
        </p:spPr>
        <p:txBody>
          <a:bodyPr wrap="square" rtlCol="0">
            <a:spAutoFit/>
          </a:bodyPr>
          <a:lstStyle/>
          <a:p>
            <a:r>
              <a:rPr lang="nl-NL" sz="2400" dirty="0" smtClean="0">
                <a:solidFill>
                  <a:srgbClr val="DD1C21"/>
                </a:solidFill>
                <a:ea typeface="ＭＳ Ｐゴシック" pitchFamily="-65" charset="-128"/>
                <a:cs typeface="ＭＳ Ｐゴシック" pitchFamily="-65" charset="-128"/>
              </a:rPr>
              <a:t>Enkele kenmerken van centrale pijn na CVA</a:t>
            </a:r>
            <a:endParaRPr lang="nl-NL" sz="2400" dirty="0">
              <a:solidFill>
                <a:srgbClr val="DD1C21"/>
              </a:solidFill>
            </a:endParaRPr>
          </a:p>
        </p:txBody>
      </p:sp>
      <p:pic>
        <p:nvPicPr>
          <p:cNvPr id="3" name="Afbeelding 2" descr="DenD-logo.jpg"/>
          <p:cNvPicPr>
            <a:picLocks noChangeAspect="1"/>
          </p:cNvPicPr>
          <p:nvPr/>
        </p:nvPicPr>
        <p:blipFill>
          <a:blip r:embed="rId2"/>
          <a:stretch>
            <a:fillRect/>
          </a:stretch>
        </p:blipFill>
        <p:spPr>
          <a:xfrm>
            <a:off x="7828195" y="5972116"/>
            <a:ext cx="1315805" cy="885884"/>
          </a:xfrm>
          <a:prstGeom prst="rect">
            <a:avLst/>
          </a:prstGeom>
        </p:spPr>
      </p:pic>
      <p:sp>
        <p:nvSpPr>
          <p:cNvPr id="4" name="Tekstvak 3"/>
          <p:cNvSpPr txBox="1"/>
          <p:nvPr/>
        </p:nvSpPr>
        <p:spPr>
          <a:xfrm>
            <a:off x="685801" y="1676400"/>
            <a:ext cx="7543800" cy="4247317"/>
          </a:xfrm>
          <a:prstGeom prst="rect">
            <a:avLst/>
          </a:prstGeom>
          <a:noFill/>
        </p:spPr>
        <p:txBody>
          <a:bodyPr wrap="square" rtlCol="0">
            <a:spAutoFit/>
          </a:bodyPr>
          <a:lstStyle/>
          <a:p>
            <a:pPr>
              <a:buFont typeface="Arial" pitchFamily="-65" charset="0"/>
              <a:buNone/>
            </a:pPr>
            <a:r>
              <a:rPr lang="nl-NL" dirty="0" smtClean="0">
                <a:ea typeface="ＭＳ Ｐゴシック" pitchFamily="-65" charset="-128"/>
                <a:cs typeface="ＭＳ Ｐゴシック" pitchFamily="-65" charset="-128"/>
              </a:rPr>
              <a:t>- spontane pijn, diep en intens (‘</a:t>
            </a:r>
            <a:r>
              <a:rPr lang="nl-NL" dirty="0" err="1" smtClean="0">
                <a:ea typeface="ＭＳ Ｐゴシック" pitchFamily="-65" charset="-128"/>
                <a:cs typeface="ＭＳ Ｐゴシック" pitchFamily="-65" charset="-128"/>
              </a:rPr>
              <a:t>hyperalgesie</a:t>
            </a:r>
            <a:r>
              <a:rPr lang="nl-NL" dirty="0" smtClean="0">
                <a:ea typeface="ＭＳ Ｐゴシック" pitchFamily="-65" charset="-128"/>
                <a:cs typeface="ＭＳ Ｐゴシック" pitchFamily="-65" charset="-128"/>
              </a:rPr>
              <a:t>’)</a:t>
            </a:r>
          </a:p>
          <a:p>
            <a:pPr>
              <a:buFont typeface="Arial" pitchFamily="-65" charset="0"/>
              <a:buNone/>
            </a:pPr>
            <a:r>
              <a:rPr lang="nl-NL" dirty="0" smtClean="0">
                <a:ea typeface="ＭＳ Ｐゴシック" pitchFamily="-65" charset="-128"/>
                <a:cs typeface="ＭＳ Ｐゴシック" pitchFamily="-65" charset="-128"/>
              </a:rPr>
              <a:t>- normale prikkels in het pijnlijke gebied worden als pijnlijke prikkels ervaren (‘</a:t>
            </a:r>
            <a:r>
              <a:rPr lang="nl-NL" dirty="0" err="1" smtClean="0">
                <a:ea typeface="ＭＳ Ｐゴシック" pitchFamily="-65" charset="-128"/>
                <a:cs typeface="ＭＳ Ｐゴシック" pitchFamily="-65" charset="-128"/>
              </a:rPr>
              <a:t>allodynie</a:t>
            </a:r>
            <a:r>
              <a:rPr lang="nl-NL" dirty="0" smtClean="0">
                <a:ea typeface="ＭＳ Ｐゴシック" pitchFamily="-65" charset="-128"/>
                <a:cs typeface="ＭＳ Ｐゴシック" pitchFamily="-65" charset="-128"/>
              </a:rPr>
              <a:t>’), zoals:</a:t>
            </a:r>
          </a:p>
          <a:p>
            <a:pPr lvl="2">
              <a:buFont typeface="Arial"/>
              <a:buChar char="•"/>
            </a:pPr>
            <a:r>
              <a:rPr lang="nl-NL" dirty="0" smtClean="0">
                <a:ea typeface="ＭＳ Ｐゴシック" pitchFamily="-65" charset="-128"/>
                <a:cs typeface="ＭＳ Ｐゴシック" pitchFamily="-65" charset="-128"/>
              </a:rPr>
              <a:t>aanraking</a:t>
            </a:r>
          </a:p>
          <a:p>
            <a:pPr lvl="2">
              <a:buFont typeface="Arial"/>
              <a:buChar char="•"/>
            </a:pPr>
            <a:r>
              <a:rPr lang="nl-NL" dirty="0" smtClean="0">
                <a:ea typeface="ＭＳ Ｐゴシック" pitchFamily="-65" charset="-128"/>
                <a:cs typeface="ＭＳ Ｐゴシック" pitchFamily="-65" charset="-128"/>
              </a:rPr>
              <a:t>douchewater</a:t>
            </a:r>
          </a:p>
          <a:p>
            <a:pPr lvl="2">
              <a:buFont typeface="Arial"/>
              <a:buChar char="•"/>
            </a:pPr>
            <a:r>
              <a:rPr lang="nl-NL" dirty="0" smtClean="0">
                <a:ea typeface="ＭＳ Ｐゴシック" pitchFamily="-65" charset="-128"/>
                <a:cs typeface="ＭＳ Ｐゴシック" pitchFamily="-65" charset="-128"/>
              </a:rPr>
              <a:t>kleding</a:t>
            </a:r>
          </a:p>
          <a:p>
            <a:pPr lvl="2">
              <a:buFont typeface="Arial"/>
              <a:buChar char="•"/>
            </a:pPr>
            <a:r>
              <a:rPr lang="nl-NL" dirty="0" smtClean="0">
                <a:ea typeface="ＭＳ Ｐゴシック" pitchFamily="-65" charset="-128"/>
                <a:cs typeface="ＭＳ Ｐゴシック" pitchFamily="-65" charset="-128"/>
              </a:rPr>
              <a:t>druk door langdurig zitten</a:t>
            </a:r>
          </a:p>
          <a:p>
            <a:r>
              <a:rPr lang="nl-NL" dirty="0" smtClean="0">
                <a:ea typeface="ＭＳ Ｐゴシック" pitchFamily="-65" charset="-128"/>
                <a:cs typeface="ＭＳ Ｐゴシック" pitchFamily="-65" charset="-128"/>
              </a:rPr>
              <a:t>- normale gevoel in het pijnlijke gebied is afgenomen (tast, druk, temperatuur)</a:t>
            </a:r>
          </a:p>
          <a:p>
            <a:endParaRPr lang="nl-NL" dirty="0" smtClean="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rPr>
              <a:t>- kan op bijna elk willekeurig moment na een beroerte ontstaan en dan blijven</a:t>
            </a:r>
          </a:p>
          <a:p>
            <a:endParaRPr lang="nl-NL" dirty="0" smtClean="0">
              <a:ea typeface="ＭＳ Ｐゴシック" pitchFamily="-65" charset="-128"/>
              <a:cs typeface="ＭＳ Ｐゴシック" pitchFamily="-65" charset="-128"/>
            </a:endParaRPr>
          </a:p>
          <a:p>
            <a:r>
              <a:rPr lang="nl-NL" dirty="0" smtClean="0">
                <a:ea typeface="ＭＳ Ｐゴシック" pitchFamily="-65" charset="-128"/>
                <a:cs typeface="ＭＳ Ｐゴシック" pitchFamily="-65" charset="-128"/>
              </a:rPr>
              <a:t>We moeten ervan uitgaan dat dit probleem zeker ook </a:t>
            </a:r>
            <a:r>
              <a:rPr lang="nl-NL" i="1" dirty="0" smtClean="0">
                <a:solidFill>
                  <a:srgbClr val="FF0000"/>
                </a:solidFill>
                <a:ea typeface="ＭＳ Ｐゴシック" pitchFamily="-65" charset="-128"/>
                <a:cs typeface="ＭＳ Ｐゴシック" pitchFamily="-65" charset="-128"/>
              </a:rPr>
              <a:t>bij vasculaire dementie</a:t>
            </a:r>
            <a:r>
              <a:rPr lang="nl-NL" dirty="0" smtClean="0">
                <a:ea typeface="ＭＳ Ｐゴシック" pitchFamily="-65" charset="-128"/>
                <a:cs typeface="ＭＳ Ｐゴシック" pitchFamily="-65" charset="-128"/>
              </a:rPr>
              <a:t> kan gaan opspelen </a:t>
            </a:r>
          </a:p>
          <a:p>
            <a:endParaRPr lang="nl-NL" dirty="0" smtClean="0"/>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406</TotalTime>
  <Words>1551</Words>
  <Application>Microsoft Macintosh PowerPoint</Application>
  <PresentationFormat>Diavoorstelling (4:3)</PresentationFormat>
  <Paragraphs>137</Paragraphs>
  <Slides>16</Slides>
  <Notes>3</Notes>
  <HiddenSlides>0</HiddenSlides>
  <MMClips>0</MMClips>
  <ScaleCrop>false</ScaleCrop>
  <HeadingPairs>
    <vt:vector size="4" baseType="variant">
      <vt:variant>
        <vt:lpstr>Ontwerpsjabloon</vt:lpstr>
      </vt:variant>
      <vt:variant>
        <vt:i4>1</vt:i4>
      </vt:variant>
      <vt:variant>
        <vt:lpstr>Diatitels</vt:lpstr>
      </vt:variant>
      <vt:variant>
        <vt:i4>16</vt:i4>
      </vt:variant>
    </vt:vector>
  </HeadingPairs>
  <TitlesOfParts>
    <vt:vector size="17" baseType="lpstr">
      <vt:lpstr>Office-thema</vt:lpstr>
      <vt:lpstr>Dia 1</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vector>
  </TitlesOfParts>
  <Company>ROC Midden Nederland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Paul Bocken</dc:creator>
  <cp:lastModifiedBy>PB</cp:lastModifiedBy>
  <cp:revision>26</cp:revision>
  <dcterms:created xsi:type="dcterms:W3CDTF">2013-08-23T19:36:56Z</dcterms:created>
  <dcterms:modified xsi:type="dcterms:W3CDTF">2013-08-23T20:14:23Z</dcterms:modified>
</cp:coreProperties>
</file>